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71" r:id="rId7"/>
    <p:sldId id="261" r:id="rId8"/>
    <p:sldId id="262" r:id="rId9"/>
    <p:sldId id="263" r:id="rId10"/>
    <p:sldId id="272" r:id="rId11"/>
    <p:sldId id="265" r:id="rId12"/>
    <p:sldId id="273" r:id="rId13"/>
    <p:sldId id="266" r:id="rId1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14-01-2024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imes New Roman" panose="02020603050405020304"/>
                <a:cs typeface="Times New Roman" panose="02020603050405020304"/>
              </a:defRPr>
            </a:lvl1pPr>
          </a:lstStyle>
          <a:p>
            <a:endParaRPr/>
          </a:p>
        </p:txBody>
      </p:sp>
      <p:sp>
        <p:nvSpPr>
          <p:cNvPr id="3" name="Holder 3"/>
          <p:cNvSpPr>
            <a:spLocks noGrp="1"/>
          </p:cNvSpPr>
          <p:nvPr>
            <p:ph type="body" idx="1"/>
          </p:nvPr>
        </p:nvSpPr>
        <p:spPr/>
        <p:txBody>
          <a:bodyPr lIns="0" tIns="0" rIns="0" bIns="0"/>
          <a:lstStyle>
            <a:lvl1pPr>
              <a:defRPr sz="2800" b="0" i="0">
                <a:solidFill>
                  <a:schemeClr val="tx1"/>
                </a:solidFill>
                <a:latin typeface="Times New Roman" panose="02020603050405020304"/>
                <a:cs typeface="Times New Roman" panose="02020603050405020304"/>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14-01-2024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imes New Roman" panose="02020603050405020304"/>
                <a:cs typeface="Times New Roman" panose="02020603050405020304"/>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14-01-2024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81000" y="0"/>
            <a:ext cx="443865" cy="6858000"/>
          </a:xfrm>
          <a:custGeom>
            <a:avLst/>
            <a:gdLst/>
            <a:ahLst/>
            <a:cxnLst/>
            <a:rect l="l" t="t" r="r" b="b"/>
            <a:pathLst>
              <a:path w="443865" h="6858000">
                <a:moveTo>
                  <a:pt x="0" y="6858000"/>
                </a:moveTo>
                <a:lnTo>
                  <a:pt x="443866" y="6858000"/>
                </a:lnTo>
                <a:lnTo>
                  <a:pt x="443866" y="0"/>
                </a:lnTo>
                <a:lnTo>
                  <a:pt x="0" y="0"/>
                </a:lnTo>
                <a:lnTo>
                  <a:pt x="0" y="6858000"/>
                </a:lnTo>
                <a:close/>
              </a:path>
            </a:pathLst>
          </a:custGeom>
          <a:solidFill>
            <a:srgbClr val="E5B0AA">
              <a:alpha val="53999"/>
            </a:srgbClr>
          </a:solidFill>
        </p:spPr>
        <p:txBody>
          <a:bodyPr wrap="square" lIns="0" tIns="0" rIns="0" bIns="0" rtlCol="0"/>
          <a:lstStyle/>
          <a:p>
            <a:endParaRPr/>
          </a:p>
        </p:txBody>
      </p:sp>
      <p:sp>
        <p:nvSpPr>
          <p:cNvPr id="17" name="bg object 17"/>
          <p:cNvSpPr/>
          <p:nvPr/>
        </p:nvSpPr>
        <p:spPr>
          <a:xfrm>
            <a:off x="882013" y="0"/>
            <a:ext cx="3810" cy="6858000"/>
          </a:xfrm>
          <a:custGeom>
            <a:avLst/>
            <a:gdLst/>
            <a:ahLst/>
            <a:cxnLst/>
            <a:rect l="l" t="t" r="r" b="b"/>
            <a:pathLst>
              <a:path w="3809" h="6858000">
                <a:moveTo>
                  <a:pt x="0" y="6858000"/>
                </a:moveTo>
                <a:lnTo>
                  <a:pt x="3813" y="6858000"/>
                </a:lnTo>
                <a:lnTo>
                  <a:pt x="3813" y="0"/>
                </a:lnTo>
                <a:lnTo>
                  <a:pt x="0" y="0"/>
                </a:lnTo>
                <a:lnTo>
                  <a:pt x="0" y="6858000"/>
                </a:lnTo>
                <a:close/>
              </a:path>
            </a:pathLst>
          </a:custGeom>
          <a:solidFill>
            <a:srgbClr val="E5B0AA">
              <a:alpha val="53999"/>
            </a:srgbClr>
          </a:solidFill>
        </p:spPr>
        <p:txBody>
          <a:bodyPr wrap="square" lIns="0" tIns="0" rIns="0" bIns="0" rtlCol="0"/>
          <a:lstStyle/>
          <a:p>
            <a:endParaRPr/>
          </a:p>
        </p:txBody>
      </p:sp>
      <p:sp>
        <p:nvSpPr>
          <p:cNvPr id="18" name="bg object 18"/>
          <p:cNvSpPr/>
          <p:nvPr/>
        </p:nvSpPr>
        <p:spPr>
          <a:xfrm>
            <a:off x="942973" y="0"/>
            <a:ext cx="47625" cy="6858000"/>
          </a:xfrm>
          <a:custGeom>
            <a:avLst/>
            <a:gdLst/>
            <a:ahLst/>
            <a:cxnLst/>
            <a:rect l="l" t="t" r="r" b="b"/>
            <a:pathLst>
              <a:path w="47625" h="6858000">
                <a:moveTo>
                  <a:pt x="0" y="6858000"/>
                </a:moveTo>
                <a:lnTo>
                  <a:pt x="47626" y="6858000"/>
                </a:lnTo>
                <a:lnTo>
                  <a:pt x="47626" y="0"/>
                </a:lnTo>
                <a:lnTo>
                  <a:pt x="0" y="0"/>
                </a:lnTo>
                <a:lnTo>
                  <a:pt x="0" y="6858000"/>
                </a:lnTo>
                <a:close/>
              </a:path>
            </a:pathLst>
          </a:custGeom>
          <a:solidFill>
            <a:srgbClr val="E5B0AA">
              <a:alpha val="53999"/>
            </a:srgbClr>
          </a:solidFill>
        </p:spPr>
        <p:txBody>
          <a:bodyPr wrap="square" lIns="0" tIns="0" rIns="0" bIns="0" rtlCol="0"/>
          <a:lstStyle/>
          <a:p>
            <a:endParaRPr/>
          </a:p>
        </p:txBody>
      </p:sp>
      <p:sp>
        <p:nvSpPr>
          <p:cNvPr id="19" name="bg object 19"/>
          <p:cNvSpPr/>
          <p:nvPr/>
        </p:nvSpPr>
        <p:spPr>
          <a:xfrm>
            <a:off x="275590" y="0"/>
            <a:ext cx="105410" cy="6858000"/>
          </a:xfrm>
          <a:custGeom>
            <a:avLst/>
            <a:gdLst/>
            <a:ahLst/>
            <a:cxnLst/>
            <a:rect l="l" t="t" r="r" b="b"/>
            <a:pathLst>
              <a:path w="105410" h="6858000">
                <a:moveTo>
                  <a:pt x="105410" y="0"/>
                </a:moveTo>
                <a:lnTo>
                  <a:pt x="0" y="0"/>
                </a:lnTo>
                <a:lnTo>
                  <a:pt x="0" y="6858000"/>
                </a:lnTo>
                <a:lnTo>
                  <a:pt x="105410" y="6858000"/>
                </a:lnTo>
                <a:close/>
              </a:path>
            </a:pathLst>
          </a:custGeom>
          <a:solidFill>
            <a:srgbClr val="EECECC">
              <a:alpha val="35998"/>
            </a:srgbClr>
          </a:solidFill>
        </p:spPr>
        <p:txBody>
          <a:bodyPr wrap="square" lIns="0" tIns="0" rIns="0" bIns="0" rtlCol="0"/>
          <a:lstStyle/>
          <a:p>
            <a:endParaRPr/>
          </a:p>
        </p:txBody>
      </p:sp>
      <p:sp>
        <p:nvSpPr>
          <p:cNvPr id="20" name="bg object 20"/>
          <p:cNvSpPr/>
          <p:nvPr/>
        </p:nvSpPr>
        <p:spPr>
          <a:xfrm>
            <a:off x="990600" y="0"/>
            <a:ext cx="151130" cy="6858000"/>
          </a:xfrm>
          <a:custGeom>
            <a:avLst/>
            <a:gdLst/>
            <a:ahLst/>
            <a:cxnLst/>
            <a:rect l="l" t="t" r="r" b="b"/>
            <a:pathLst>
              <a:path w="151130" h="6858000">
                <a:moveTo>
                  <a:pt x="0" y="6858000"/>
                </a:moveTo>
                <a:lnTo>
                  <a:pt x="151130" y="6858000"/>
                </a:lnTo>
                <a:lnTo>
                  <a:pt x="151130" y="0"/>
                </a:lnTo>
                <a:lnTo>
                  <a:pt x="0" y="0"/>
                </a:lnTo>
                <a:lnTo>
                  <a:pt x="0" y="6858000"/>
                </a:lnTo>
                <a:close/>
              </a:path>
            </a:pathLst>
          </a:custGeom>
          <a:solidFill>
            <a:srgbClr val="EECECC">
              <a:alpha val="69999"/>
            </a:srgbClr>
          </a:solidFill>
        </p:spPr>
        <p:txBody>
          <a:bodyPr wrap="square" lIns="0" tIns="0" rIns="0" bIns="0" rtlCol="0"/>
          <a:lstStyle/>
          <a:p>
            <a:endParaRPr/>
          </a:p>
        </p:txBody>
      </p:sp>
      <p:sp>
        <p:nvSpPr>
          <p:cNvPr id="21" name="bg object 21"/>
          <p:cNvSpPr/>
          <p:nvPr/>
        </p:nvSpPr>
        <p:spPr>
          <a:xfrm>
            <a:off x="1141729" y="0"/>
            <a:ext cx="77470" cy="6858000"/>
          </a:xfrm>
          <a:custGeom>
            <a:avLst/>
            <a:gdLst/>
            <a:ahLst/>
            <a:cxnLst/>
            <a:rect l="l" t="t" r="r" b="b"/>
            <a:pathLst>
              <a:path w="77469" h="6858000">
                <a:moveTo>
                  <a:pt x="0" y="6858000"/>
                </a:moveTo>
                <a:lnTo>
                  <a:pt x="77469" y="6858000"/>
                </a:lnTo>
                <a:lnTo>
                  <a:pt x="77469" y="0"/>
                </a:lnTo>
                <a:lnTo>
                  <a:pt x="0" y="0"/>
                </a:lnTo>
                <a:lnTo>
                  <a:pt x="0" y="6858000"/>
                </a:lnTo>
                <a:close/>
              </a:path>
            </a:pathLst>
          </a:custGeom>
          <a:solidFill>
            <a:srgbClr val="F6E8E6">
              <a:alpha val="70999"/>
            </a:srgbClr>
          </a:solidFill>
        </p:spPr>
        <p:txBody>
          <a:bodyPr wrap="square" lIns="0" tIns="0" rIns="0" bIns="0" rtlCol="0"/>
          <a:lstStyle/>
          <a:p>
            <a:endParaRPr/>
          </a:p>
        </p:txBody>
      </p:sp>
      <p:sp>
        <p:nvSpPr>
          <p:cNvPr id="22" name="bg object 22"/>
          <p:cNvSpPr/>
          <p:nvPr/>
        </p:nvSpPr>
        <p:spPr>
          <a:xfrm>
            <a:off x="1295400" y="0"/>
            <a:ext cx="76200" cy="6858000"/>
          </a:xfrm>
          <a:custGeom>
            <a:avLst/>
            <a:gdLst/>
            <a:ahLst/>
            <a:cxnLst/>
            <a:rect l="l" t="t" r="r" b="b"/>
            <a:pathLst>
              <a:path w="76200" h="6858000">
                <a:moveTo>
                  <a:pt x="0" y="6858000"/>
                </a:moveTo>
                <a:lnTo>
                  <a:pt x="76200" y="6858000"/>
                </a:lnTo>
                <a:lnTo>
                  <a:pt x="76200" y="0"/>
                </a:lnTo>
                <a:lnTo>
                  <a:pt x="0" y="0"/>
                </a:lnTo>
                <a:lnTo>
                  <a:pt x="0" y="6858000"/>
                </a:lnTo>
                <a:close/>
              </a:path>
            </a:pathLst>
          </a:custGeom>
          <a:solidFill>
            <a:srgbClr val="F6E8E6">
              <a:alpha val="70999"/>
            </a:srgbClr>
          </a:solidFill>
        </p:spPr>
        <p:txBody>
          <a:bodyPr wrap="square" lIns="0" tIns="0" rIns="0" bIns="0" rtlCol="0"/>
          <a:lstStyle/>
          <a:p>
            <a:endParaRPr/>
          </a:p>
        </p:txBody>
      </p:sp>
      <p:sp>
        <p:nvSpPr>
          <p:cNvPr id="23" name="bg object 23"/>
          <p:cNvSpPr/>
          <p:nvPr/>
        </p:nvSpPr>
        <p:spPr>
          <a:xfrm>
            <a:off x="106679" y="0"/>
            <a:ext cx="0" cy="6858000"/>
          </a:xfrm>
          <a:custGeom>
            <a:avLst/>
            <a:gdLst/>
            <a:ahLst/>
            <a:cxnLst/>
            <a:rect l="l" t="t" r="r" b="b"/>
            <a:pathLst>
              <a:path h="6858000">
                <a:moveTo>
                  <a:pt x="0" y="0"/>
                </a:moveTo>
                <a:lnTo>
                  <a:pt x="0" y="6858000"/>
                </a:lnTo>
              </a:path>
            </a:pathLst>
          </a:custGeom>
          <a:ln w="57146">
            <a:solidFill>
              <a:srgbClr val="E5B0AA"/>
            </a:solidFill>
          </a:ln>
        </p:spPr>
        <p:txBody>
          <a:bodyPr wrap="square" lIns="0" tIns="0" rIns="0" bIns="0" rtlCol="0"/>
          <a:lstStyle/>
          <a:p>
            <a:endParaRPr/>
          </a:p>
        </p:txBody>
      </p:sp>
      <p:sp>
        <p:nvSpPr>
          <p:cNvPr id="24" name="bg object 24"/>
          <p:cNvSpPr/>
          <p:nvPr/>
        </p:nvSpPr>
        <p:spPr>
          <a:xfrm>
            <a:off x="885826" y="0"/>
            <a:ext cx="57150" cy="6858000"/>
          </a:xfrm>
          <a:custGeom>
            <a:avLst/>
            <a:gdLst/>
            <a:ahLst/>
            <a:cxnLst/>
            <a:rect l="l" t="t" r="r" b="b"/>
            <a:pathLst>
              <a:path w="57150" h="6858000">
                <a:moveTo>
                  <a:pt x="0" y="6858000"/>
                </a:moveTo>
                <a:lnTo>
                  <a:pt x="57146" y="6858000"/>
                </a:lnTo>
                <a:lnTo>
                  <a:pt x="57146" y="0"/>
                </a:lnTo>
                <a:lnTo>
                  <a:pt x="0" y="0"/>
                </a:lnTo>
                <a:lnTo>
                  <a:pt x="0" y="6858000"/>
                </a:lnTo>
                <a:close/>
              </a:path>
            </a:pathLst>
          </a:custGeom>
          <a:solidFill>
            <a:srgbClr val="F6E8E6">
              <a:alpha val="83999"/>
            </a:srgbClr>
          </a:solidFill>
        </p:spPr>
        <p:txBody>
          <a:bodyPr wrap="square" lIns="0" tIns="0" rIns="0" bIns="0" rtlCol="0"/>
          <a:lstStyle/>
          <a:p>
            <a:endParaRPr/>
          </a:p>
        </p:txBody>
      </p:sp>
      <p:sp>
        <p:nvSpPr>
          <p:cNvPr id="25" name="bg object 25"/>
          <p:cNvSpPr/>
          <p:nvPr/>
        </p:nvSpPr>
        <p:spPr>
          <a:xfrm>
            <a:off x="824866" y="0"/>
            <a:ext cx="57150" cy="6858000"/>
          </a:xfrm>
          <a:custGeom>
            <a:avLst/>
            <a:gdLst/>
            <a:ahLst/>
            <a:cxnLst/>
            <a:rect l="l" t="t" r="r" b="b"/>
            <a:pathLst>
              <a:path w="57150" h="6858000">
                <a:moveTo>
                  <a:pt x="0" y="6858000"/>
                </a:moveTo>
                <a:lnTo>
                  <a:pt x="57146" y="6858000"/>
                </a:lnTo>
                <a:lnTo>
                  <a:pt x="57146" y="0"/>
                </a:lnTo>
                <a:lnTo>
                  <a:pt x="0" y="0"/>
                </a:lnTo>
                <a:lnTo>
                  <a:pt x="0" y="6858000"/>
                </a:lnTo>
                <a:close/>
              </a:path>
            </a:pathLst>
          </a:custGeom>
          <a:solidFill>
            <a:srgbClr val="E5B0AA"/>
          </a:solidFill>
        </p:spPr>
        <p:txBody>
          <a:bodyPr wrap="square" lIns="0" tIns="0" rIns="0" bIns="0" rtlCol="0"/>
          <a:lstStyle/>
          <a:p>
            <a:endParaRPr/>
          </a:p>
        </p:txBody>
      </p:sp>
      <p:sp>
        <p:nvSpPr>
          <p:cNvPr id="26" name="bg object 26"/>
          <p:cNvSpPr/>
          <p:nvPr/>
        </p:nvSpPr>
        <p:spPr>
          <a:xfrm>
            <a:off x="1727200" y="0"/>
            <a:ext cx="0" cy="6858000"/>
          </a:xfrm>
          <a:custGeom>
            <a:avLst/>
            <a:gdLst/>
            <a:ahLst/>
            <a:cxnLst/>
            <a:rect l="l" t="t" r="r" b="b"/>
            <a:pathLst>
              <a:path h="6858000">
                <a:moveTo>
                  <a:pt x="0" y="0"/>
                </a:moveTo>
                <a:lnTo>
                  <a:pt x="0" y="6858000"/>
                </a:lnTo>
              </a:path>
            </a:pathLst>
          </a:custGeom>
          <a:ln w="28393">
            <a:solidFill>
              <a:srgbClr val="E5B0AA"/>
            </a:solidFill>
          </a:ln>
        </p:spPr>
        <p:txBody>
          <a:bodyPr wrap="square" lIns="0" tIns="0" rIns="0" bIns="0" rtlCol="0"/>
          <a:lstStyle/>
          <a:p>
            <a:endParaRPr/>
          </a:p>
        </p:txBody>
      </p:sp>
      <p:sp>
        <p:nvSpPr>
          <p:cNvPr id="27" name="bg object 27"/>
          <p:cNvSpPr/>
          <p:nvPr/>
        </p:nvSpPr>
        <p:spPr>
          <a:xfrm>
            <a:off x="1066800" y="0"/>
            <a:ext cx="0" cy="6858000"/>
          </a:xfrm>
          <a:custGeom>
            <a:avLst/>
            <a:gdLst/>
            <a:ahLst/>
            <a:cxnLst/>
            <a:rect l="l" t="t" r="r" b="b"/>
            <a:pathLst>
              <a:path h="6858000">
                <a:moveTo>
                  <a:pt x="0" y="0"/>
                </a:moveTo>
                <a:lnTo>
                  <a:pt x="0" y="6858000"/>
                </a:lnTo>
              </a:path>
            </a:pathLst>
          </a:custGeom>
          <a:ln w="9344">
            <a:solidFill>
              <a:srgbClr val="E5B0AA"/>
            </a:solidFill>
          </a:ln>
        </p:spPr>
        <p:txBody>
          <a:bodyPr wrap="square" lIns="0" tIns="0" rIns="0" bIns="0" rtlCol="0"/>
          <a:lstStyle/>
          <a:p>
            <a:endParaRPr/>
          </a:p>
        </p:txBody>
      </p:sp>
      <p:sp>
        <p:nvSpPr>
          <p:cNvPr id="28" name="bg object 28"/>
          <p:cNvSpPr/>
          <p:nvPr/>
        </p:nvSpPr>
        <p:spPr>
          <a:xfrm>
            <a:off x="9113519" y="0"/>
            <a:ext cx="0" cy="6858000"/>
          </a:xfrm>
          <a:custGeom>
            <a:avLst/>
            <a:gdLst/>
            <a:ahLst/>
            <a:cxnLst/>
            <a:rect l="l" t="t" r="r" b="b"/>
            <a:pathLst>
              <a:path h="6858000">
                <a:moveTo>
                  <a:pt x="0" y="0"/>
                </a:moveTo>
                <a:lnTo>
                  <a:pt x="0" y="6858000"/>
                </a:lnTo>
              </a:path>
            </a:pathLst>
          </a:custGeom>
          <a:ln w="57146">
            <a:solidFill>
              <a:srgbClr val="E5B0AA"/>
            </a:solidFill>
          </a:ln>
        </p:spPr>
        <p:txBody>
          <a:bodyPr wrap="square" lIns="0" tIns="0" rIns="0" bIns="0" rtlCol="0"/>
          <a:lstStyle/>
          <a:p>
            <a:endParaRPr/>
          </a:p>
        </p:txBody>
      </p:sp>
      <p:sp>
        <p:nvSpPr>
          <p:cNvPr id="29" name="bg object 29"/>
          <p:cNvSpPr/>
          <p:nvPr/>
        </p:nvSpPr>
        <p:spPr>
          <a:xfrm>
            <a:off x="1219200" y="0"/>
            <a:ext cx="76200" cy="6858000"/>
          </a:xfrm>
          <a:custGeom>
            <a:avLst/>
            <a:gdLst/>
            <a:ahLst/>
            <a:cxnLst/>
            <a:rect l="l" t="t" r="r" b="b"/>
            <a:pathLst>
              <a:path w="76200" h="6858000">
                <a:moveTo>
                  <a:pt x="76200" y="0"/>
                </a:moveTo>
                <a:lnTo>
                  <a:pt x="0" y="0"/>
                </a:lnTo>
                <a:lnTo>
                  <a:pt x="0" y="6858000"/>
                </a:lnTo>
                <a:lnTo>
                  <a:pt x="76200" y="6858000"/>
                </a:lnTo>
                <a:close/>
              </a:path>
            </a:pathLst>
          </a:custGeom>
          <a:solidFill>
            <a:srgbClr val="E5B0AA">
              <a:alpha val="50999"/>
            </a:srgbClr>
          </a:solidFill>
        </p:spPr>
        <p:txBody>
          <a:bodyPr wrap="square" lIns="0" tIns="0" rIns="0" bIns="0" rtlCol="0"/>
          <a:lstStyle/>
          <a:p>
            <a:endParaRPr/>
          </a:p>
        </p:txBody>
      </p:sp>
      <p:sp>
        <p:nvSpPr>
          <p:cNvPr id="30" name="bg object 30"/>
          <p:cNvSpPr/>
          <p:nvPr/>
        </p:nvSpPr>
        <p:spPr>
          <a:xfrm>
            <a:off x="609600" y="3429000"/>
            <a:ext cx="1341120" cy="2080260"/>
          </a:xfrm>
          <a:custGeom>
            <a:avLst/>
            <a:gdLst/>
            <a:ahLst/>
            <a:cxnLst/>
            <a:rect l="l" t="t" r="r" b="b"/>
            <a:pathLst>
              <a:path w="1341120" h="2080260">
                <a:moveTo>
                  <a:pt x="1295400" y="647700"/>
                </a:moveTo>
                <a:lnTo>
                  <a:pt x="1293672" y="598208"/>
                </a:lnTo>
                <a:lnTo>
                  <a:pt x="1288580" y="549897"/>
                </a:lnTo>
                <a:lnTo>
                  <a:pt x="1280223" y="502869"/>
                </a:lnTo>
                <a:lnTo>
                  <a:pt x="1268730" y="457238"/>
                </a:lnTo>
                <a:lnTo>
                  <a:pt x="1254188" y="413118"/>
                </a:lnTo>
                <a:lnTo>
                  <a:pt x="1236700" y="370624"/>
                </a:lnTo>
                <a:lnTo>
                  <a:pt x="1216406" y="329844"/>
                </a:lnTo>
                <a:lnTo>
                  <a:pt x="1193393" y="290906"/>
                </a:lnTo>
                <a:lnTo>
                  <a:pt x="1167777" y="253923"/>
                </a:lnTo>
                <a:lnTo>
                  <a:pt x="1139672" y="218986"/>
                </a:lnTo>
                <a:lnTo>
                  <a:pt x="1109179" y="186220"/>
                </a:lnTo>
                <a:lnTo>
                  <a:pt x="1076413" y="155727"/>
                </a:lnTo>
                <a:lnTo>
                  <a:pt x="1041476" y="127622"/>
                </a:lnTo>
                <a:lnTo>
                  <a:pt x="1004493" y="102006"/>
                </a:lnTo>
                <a:lnTo>
                  <a:pt x="965555" y="78994"/>
                </a:lnTo>
                <a:lnTo>
                  <a:pt x="924775" y="58699"/>
                </a:lnTo>
                <a:lnTo>
                  <a:pt x="882281" y="41211"/>
                </a:lnTo>
                <a:lnTo>
                  <a:pt x="838161" y="26670"/>
                </a:lnTo>
                <a:lnTo>
                  <a:pt x="792530" y="15176"/>
                </a:lnTo>
                <a:lnTo>
                  <a:pt x="745502" y="6819"/>
                </a:lnTo>
                <a:lnTo>
                  <a:pt x="697191" y="1727"/>
                </a:lnTo>
                <a:lnTo>
                  <a:pt x="647700" y="0"/>
                </a:lnTo>
                <a:lnTo>
                  <a:pt x="598043" y="1727"/>
                </a:lnTo>
                <a:lnTo>
                  <a:pt x="549592" y="6819"/>
                </a:lnTo>
                <a:lnTo>
                  <a:pt x="502462" y="15176"/>
                </a:lnTo>
                <a:lnTo>
                  <a:pt x="456768" y="26670"/>
                </a:lnTo>
                <a:lnTo>
                  <a:pt x="412597" y="41211"/>
                </a:lnTo>
                <a:lnTo>
                  <a:pt x="370052" y="58699"/>
                </a:lnTo>
                <a:lnTo>
                  <a:pt x="329272" y="78994"/>
                </a:lnTo>
                <a:lnTo>
                  <a:pt x="290334" y="102006"/>
                </a:lnTo>
                <a:lnTo>
                  <a:pt x="253365" y="127622"/>
                </a:lnTo>
                <a:lnTo>
                  <a:pt x="218465" y="155727"/>
                </a:lnTo>
                <a:lnTo>
                  <a:pt x="185737" y="186220"/>
                </a:lnTo>
                <a:lnTo>
                  <a:pt x="155282" y="218986"/>
                </a:lnTo>
                <a:lnTo>
                  <a:pt x="127228" y="253923"/>
                </a:lnTo>
                <a:lnTo>
                  <a:pt x="101676" y="290906"/>
                </a:lnTo>
                <a:lnTo>
                  <a:pt x="78714" y="329844"/>
                </a:lnTo>
                <a:lnTo>
                  <a:pt x="58470" y="370624"/>
                </a:lnTo>
                <a:lnTo>
                  <a:pt x="41059" y="413118"/>
                </a:lnTo>
                <a:lnTo>
                  <a:pt x="26555" y="457238"/>
                </a:lnTo>
                <a:lnTo>
                  <a:pt x="15100" y="502869"/>
                </a:lnTo>
                <a:lnTo>
                  <a:pt x="6781" y="549897"/>
                </a:lnTo>
                <a:lnTo>
                  <a:pt x="1701" y="598208"/>
                </a:lnTo>
                <a:lnTo>
                  <a:pt x="0" y="647700"/>
                </a:lnTo>
                <a:lnTo>
                  <a:pt x="1701" y="697204"/>
                </a:lnTo>
                <a:lnTo>
                  <a:pt x="6781" y="745515"/>
                </a:lnTo>
                <a:lnTo>
                  <a:pt x="15100" y="792543"/>
                </a:lnTo>
                <a:lnTo>
                  <a:pt x="26555" y="838174"/>
                </a:lnTo>
                <a:lnTo>
                  <a:pt x="41059" y="882294"/>
                </a:lnTo>
                <a:lnTo>
                  <a:pt x="58470" y="924788"/>
                </a:lnTo>
                <a:lnTo>
                  <a:pt x="78714" y="965568"/>
                </a:lnTo>
                <a:lnTo>
                  <a:pt x="101676" y="1004506"/>
                </a:lnTo>
                <a:lnTo>
                  <a:pt x="127228" y="1041488"/>
                </a:lnTo>
                <a:lnTo>
                  <a:pt x="155282" y="1076426"/>
                </a:lnTo>
                <a:lnTo>
                  <a:pt x="185737" y="1109192"/>
                </a:lnTo>
                <a:lnTo>
                  <a:pt x="218465" y="1139685"/>
                </a:lnTo>
                <a:lnTo>
                  <a:pt x="253365" y="1167790"/>
                </a:lnTo>
                <a:lnTo>
                  <a:pt x="290334" y="1193406"/>
                </a:lnTo>
                <a:lnTo>
                  <a:pt x="329272" y="1216418"/>
                </a:lnTo>
                <a:lnTo>
                  <a:pt x="370052" y="1236713"/>
                </a:lnTo>
                <a:lnTo>
                  <a:pt x="412597" y="1254201"/>
                </a:lnTo>
                <a:lnTo>
                  <a:pt x="456768" y="1268742"/>
                </a:lnTo>
                <a:lnTo>
                  <a:pt x="502462" y="1280236"/>
                </a:lnTo>
                <a:lnTo>
                  <a:pt x="549592" y="1288592"/>
                </a:lnTo>
                <a:lnTo>
                  <a:pt x="598043" y="1293685"/>
                </a:lnTo>
                <a:lnTo>
                  <a:pt x="647700" y="1295400"/>
                </a:lnTo>
                <a:lnTo>
                  <a:pt x="697191" y="1293685"/>
                </a:lnTo>
                <a:lnTo>
                  <a:pt x="745502" y="1288592"/>
                </a:lnTo>
                <a:lnTo>
                  <a:pt x="792530" y="1280236"/>
                </a:lnTo>
                <a:lnTo>
                  <a:pt x="838161" y="1268742"/>
                </a:lnTo>
                <a:lnTo>
                  <a:pt x="882281" y="1254201"/>
                </a:lnTo>
                <a:lnTo>
                  <a:pt x="924775" y="1236713"/>
                </a:lnTo>
                <a:lnTo>
                  <a:pt x="965555" y="1216418"/>
                </a:lnTo>
                <a:lnTo>
                  <a:pt x="1004493" y="1193406"/>
                </a:lnTo>
                <a:lnTo>
                  <a:pt x="1041476" y="1167790"/>
                </a:lnTo>
                <a:lnTo>
                  <a:pt x="1076413" y="1139685"/>
                </a:lnTo>
                <a:lnTo>
                  <a:pt x="1109179" y="1109192"/>
                </a:lnTo>
                <a:lnTo>
                  <a:pt x="1139672" y="1076426"/>
                </a:lnTo>
                <a:lnTo>
                  <a:pt x="1167777" y="1041488"/>
                </a:lnTo>
                <a:lnTo>
                  <a:pt x="1193393" y="1004506"/>
                </a:lnTo>
                <a:lnTo>
                  <a:pt x="1216406" y="965568"/>
                </a:lnTo>
                <a:lnTo>
                  <a:pt x="1236700" y="924788"/>
                </a:lnTo>
                <a:lnTo>
                  <a:pt x="1254188" y="882294"/>
                </a:lnTo>
                <a:lnTo>
                  <a:pt x="1268730" y="838174"/>
                </a:lnTo>
                <a:lnTo>
                  <a:pt x="1280223" y="792543"/>
                </a:lnTo>
                <a:lnTo>
                  <a:pt x="1288580" y="745515"/>
                </a:lnTo>
                <a:lnTo>
                  <a:pt x="1293672" y="697204"/>
                </a:lnTo>
                <a:lnTo>
                  <a:pt x="1295400" y="647700"/>
                </a:lnTo>
                <a:close/>
              </a:path>
              <a:path w="1341120" h="2080260">
                <a:moveTo>
                  <a:pt x="1341120" y="1758950"/>
                </a:moveTo>
                <a:lnTo>
                  <a:pt x="1337754" y="1710537"/>
                </a:lnTo>
                <a:lnTo>
                  <a:pt x="1327962" y="1664639"/>
                </a:lnTo>
                <a:lnTo>
                  <a:pt x="1312151" y="1621701"/>
                </a:lnTo>
                <a:lnTo>
                  <a:pt x="1290777" y="1582166"/>
                </a:lnTo>
                <a:lnTo>
                  <a:pt x="1264259" y="1546466"/>
                </a:lnTo>
                <a:lnTo>
                  <a:pt x="1233017" y="1515059"/>
                </a:lnTo>
                <a:lnTo>
                  <a:pt x="1197483" y="1488363"/>
                </a:lnTo>
                <a:lnTo>
                  <a:pt x="1158100" y="1466837"/>
                </a:lnTo>
                <a:lnTo>
                  <a:pt x="1115275" y="1450911"/>
                </a:lnTo>
                <a:lnTo>
                  <a:pt x="1069467" y="1441030"/>
                </a:lnTo>
                <a:lnTo>
                  <a:pt x="1021080" y="1437640"/>
                </a:lnTo>
                <a:lnTo>
                  <a:pt x="972654" y="1441030"/>
                </a:lnTo>
                <a:lnTo>
                  <a:pt x="926757" y="1450911"/>
                </a:lnTo>
                <a:lnTo>
                  <a:pt x="883818" y="1466837"/>
                </a:lnTo>
                <a:lnTo>
                  <a:pt x="844283" y="1488363"/>
                </a:lnTo>
                <a:lnTo>
                  <a:pt x="808583" y="1515059"/>
                </a:lnTo>
                <a:lnTo>
                  <a:pt x="777176" y="1546466"/>
                </a:lnTo>
                <a:lnTo>
                  <a:pt x="750481" y="1582166"/>
                </a:lnTo>
                <a:lnTo>
                  <a:pt x="728954" y="1621701"/>
                </a:lnTo>
                <a:lnTo>
                  <a:pt x="713028" y="1664639"/>
                </a:lnTo>
                <a:lnTo>
                  <a:pt x="703148" y="1710537"/>
                </a:lnTo>
                <a:lnTo>
                  <a:pt x="699770" y="1758950"/>
                </a:lnTo>
                <a:lnTo>
                  <a:pt x="703148" y="1807375"/>
                </a:lnTo>
                <a:lnTo>
                  <a:pt x="713028" y="1853272"/>
                </a:lnTo>
                <a:lnTo>
                  <a:pt x="728954" y="1896211"/>
                </a:lnTo>
                <a:lnTo>
                  <a:pt x="750481" y="1935746"/>
                </a:lnTo>
                <a:lnTo>
                  <a:pt x="777176" y="1971446"/>
                </a:lnTo>
                <a:lnTo>
                  <a:pt x="808583" y="2002853"/>
                </a:lnTo>
                <a:lnTo>
                  <a:pt x="844283" y="2029548"/>
                </a:lnTo>
                <a:lnTo>
                  <a:pt x="883818" y="2051075"/>
                </a:lnTo>
                <a:lnTo>
                  <a:pt x="926757" y="2067001"/>
                </a:lnTo>
                <a:lnTo>
                  <a:pt x="972654" y="2076881"/>
                </a:lnTo>
                <a:lnTo>
                  <a:pt x="1021080" y="2080260"/>
                </a:lnTo>
                <a:lnTo>
                  <a:pt x="1069467" y="2076881"/>
                </a:lnTo>
                <a:lnTo>
                  <a:pt x="1115275" y="2067001"/>
                </a:lnTo>
                <a:lnTo>
                  <a:pt x="1158100" y="2051075"/>
                </a:lnTo>
                <a:lnTo>
                  <a:pt x="1197483" y="2029548"/>
                </a:lnTo>
                <a:lnTo>
                  <a:pt x="1233017" y="2002853"/>
                </a:lnTo>
                <a:lnTo>
                  <a:pt x="1264259" y="1971446"/>
                </a:lnTo>
                <a:lnTo>
                  <a:pt x="1290777" y="1935746"/>
                </a:lnTo>
                <a:lnTo>
                  <a:pt x="1312151" y="1896211"/>
                </a:lnTo>
                <a:lnTo>
                  <a:pt x="1327962" y="1853272"/>
                </a:lnTo>
                <a:lnTo>
                  <a:pt x="1337754" y="1807375"/>
                </a:lnTo>
                <a:lnTo>
                  <a:pt x="1341120" y="1758950"/>
                </a:lnTo>
                <a:close/>
              </a:path>
            </a:pathLst>
          </a:custGeom>
          <a:solidFill>
            <a:srgbClr val="D24716"/>
          </a:solidFill>
        </p:spPr>
        <p:txBody>
          <a:bodyPr wrap="square" lIns="0" tIns="0" rIns="0" bIns="0" rtlCol="0"/>
          <a:lstStyle/>
          <a:p>
            <a:endParaRPr/>
          </a:p>
        </p:txBody>
      </p:sp>
      <p:sp>
        <p:nvSpPr>
          <p:cNvPr id="31" name="bg object 31"/>
          <p:cNvSpPr/>
          <p:nvPr/>
        </p:nvSpPr>
        <p:spPr>
          <a:xfrm>
            <a:off x="1090930" y="5500370"/>
            <a:ext cx="137159" cy="135890"/>
          </a:xfrm>
          <a:prstGeom prst="rect">
            <a:avLst/>
          </a:prstGeom>
          <a:blipFill>
            <a:blip r:embed="rId2" cstate="print"/>
            <a:stretch>
              <a:fillRect/>
            </a:stretch>
          </a:blipFill>
        </p:spPr>
        <p:txBody>
          <a:bodyPr wrap="square" lIns="0" tIns="0" rIns="0" bIns="0" rtlCol="0"/>
          <a:lstStyle/>
          <a:p>
            <a:endParaRPr/>
          </a:p>
        </p:txBody>
      </p:sp>
      <p:sp>
        <p:nvSpPr>
          <p:cNvPr id="32" name="bg object 32"/>
          <p:cNvSpPr/>
          <p:nvPr/>
        </p:nvSpPr>
        <p:spPr>
          <a:xfrm>
            <a:off x="1663700" y="4495800"/>
            <a:ext cx="607060" cy="1567180"/>
          </a:xfrm>
          <a:custGeom>
            <a:avLst/>
            <a:gdLst/>
            <a:ahLst/>
            <a:cxnLst/>
            <a:rect l="l" t="t" r="r" b="b"/>
            <a:pathLst>
              <a:path w="607060" h="1567179">
                <a:moveTo>
                  <a:pt x="274320" y="1428750"/>
                </a:moveTo>
                <a:lnTo>
                  <a:pt x="267487" y="1384744"/>
                </a:lnTo>
                <a:lnTo>
                  <a:pt x="248348" y="1347012"/>
                </a:lnTo>
                <a:lnTo>
                  <a:pt x="218897" y="1317561"/>
                </a:lnTo>
                <a:lnTo>
                  <a:pt x="181165" y="1298422"/>
                </a:lnTo>
                <a:lnTo>
                  <a:pt x="137160" y="1291590"/>
                </a:lnTo>
                <a:lnTo>
                  <a:pt x="92659" y="1298422"/>
                </a:lnTo>
                <a:lnTo>
                  <a:pt x="54864" y="1317561"/>
                </a:lnTo>
                <a:lnTo>
                  <a:pt x="25603" y="1347012"/>
                </a:lnTo>
                <a:lnTo>
                  <a:pt x="6705" y="1384744"/>
                </a:lnTo>
                <a:lnTo>
                  <a:pt x="0" y="1428750"/>
                </a:lnTo>
                <a:lnTo>
                  <a:pt x="6705" y="1472895"/>
                </a:lnTo>
                <a:lnTo>
                  <a:pt x="25603" y="1510944"/>
                </a:lnTo>
                <a:lnTo>
                  <a:pt x="54864" y="1540764"/>
                </a:lnTo>
                <a:lnTo>
                  <a:pt x="92659" y="1560220"/>
                </a:lnTo>
                <a:lnTo>
                  <a:pt x="137160" y="1567180"/>
                </a:lnTo>
                <a:lnTo>
                  <a:pt x="181165" y="1560220"/>
                </a:lnTo>
                <a:lnTo>
                  <a:pt x="218897" y="1540764"/>
                </a:lnTo>
                <a:lnTo>
                  <a:pt x="248348" y="1510944"/>
                </a:lnTo>
                <a:lnTo>
                  <a:pt x="267487" y="1472895"/>
                </a:lnTo>
                <a:lnTo>
                  <a:pt x="274320" y="1428750"/>
                </a:lnTo>
                <a:close/>
              </a:path>
              <a:path w="607060" h="1567179">
                <a:moveTo>
                  <a:pt x="607060" y="181610"/>
                </a:moveTo>
                <a:lnTo>
                  <a:pt x="600646" y="132448"/>
                </a:lnTo>
                <a:lnTo>
                  <a:pt x="582498" y="88811"/>
                </a:lnTo>
                <a:lnTo>
                  <a:pt x="554189" y="52235"/>
                </a:lnTo>
                <a:lnTo>
                  <a:pt x="517309" y="24231"/>
                </a:lnTo>
                <a:lnTo>
                  <a:pt x="473443" y="6311"/>
                </a:lnTo>
                <a:lnTo>
                  <a:pt x="424180" y="0"/>
                </a:lnTo>
                <a:lnTo>
                  <a:pt x="374472" y="6311"/>
                </a:lnTo>
                <a:lnTo>
                  <a:pt x="330479" y="24231"/>
                </a:lnTo>
                <a:lnTo>
                  <a:pt x="293687" y="52235"/>
                </a:lnTo>
                <a:lnTo>
                  <a:pt x="265569" y="88811"/>
                </a:lnTo>
                <a:lnTo>
                  <a:pt x="247611" y="132448"/>
                </a:lnTo>
                <a:lnTo>
                  <a:pt x="241300" y="181610"/>
                </a:lnTo>
                <a:lnTo>
                  <a:pt x="247611" y="231317"/>
                </a:lnTo>
                <a:lnTo>
                  <a:pt x="265569" y="275310"/>
                </a:lnTo>
                <a:lnTo>
                  <a:pt x="293687" y="312102"/>
                </a:lnTo>
                <a:lnTo>
                  <a:pt x="330479" y="340220"/>
                </a:lnTo>
                <a:lnTo>
                  <a:pt x="374472" y="358178"/>
                </a:lnTo>
                <a:lnTo>
                  <a:pt x="424180" y="364490"/>
                </a:lnTo>
                <a:lnTo>
                  <a:pt x="473443" y="358178"/>
                </a:lnTo>
                <a:lnTo>
                  <a:pt x="517309" y="340220"/>
                </a:lnTo>
                <a:lnTo>
                  <a:pt x="554189" y="312102"/>
                </a:lnTo>
                <a:lnTo>
                  <a:pt x="582498" y="275310"/>
                </a:lnTo>
                <a:lnTo>
                  <a:pt x="600646" y="231317"/>
                </a:lnTo>
                <a:lnTo>
                  <a:pt x="607060" y="181610"/>
                </a:lnTo>
                <a:close/>
              </a:path>
            </a:pathLst>
          </a:custGeom>
          <a:solidFill>
            <a:srgbClr val="D24716"/>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800" b="0" i="0">
                <a:solidFill>
                  <a:schemeClr val="tx1"/>
                </a:solidFill>
                <a:latin typeface="Times New Roman" panose="02020603050405020304"/>
                <a:cs typeface="Times New Roman" panose="02020603050405020304"/>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14-01-2024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14-01-2024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a:pPr/>
              <a:t>14-01-2024</a:t>
            </a:fld>
            <a:endParaRPr lang="en-US"/>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8763000" y="0"/>
            <a:ext cx="0" cy="6858000"/>
          </a:xfrm>
          <a:custGeom>
            <a:avLst/>
            <a:gdLst/>
            <a:ahLst/>
            <a:cxnLst/>
            <a:rect l="l" t="t" r="r" b="b"/>
            <a:pathLst>
              <a:path h="6858000">
                <a:moveTo>
                  <a:pt x="0" y="0"/>
                </a:moveTo>
                <a:lnTo>
                  <a:pt x="0" y="6858000"/>
                </a:lnTo>
              </a:path>
            </a:pathLst>
          </a:custGeom>
          <a:ln w="38097">
            <a:solidFill>
              <a:srgbClr val="E5B0AA"/>
            </a:solidFill>
          </a:ln>
        </p:spPr>
        <p:txBody>
          <a:bodyPr wrap="square" lIns="0" tIns="0" rIns="0" bIns="0" rtlCol="0"/>
          <a:lstStyle/>
          <a:p>
            <a:endParaRPr/>
          </a:p>
        </p:txBody>
      </p:sp>
      <p:sp>
        <p:nvSpPr>
          <p:cNvPr id="17" name="bg object 17"/>
          <p:cNvSpPr/>
          <p:nvPr/>
        </p:nvSpPr>
        <p:spPr>
          <a:xfrm>
            <a:off x="8155940" y="5715000"/>
            <a:ext cx="549910" cy="549910"/>
          </a:xfrm>
          <a:custGeom>
            <a:avLst/>
            <a:gdLst/>
            <a:ahLst/>
            <a:cxnLst/>
            <a:rect l="l" t="t" r="r" b="b"/>
            <a:pathLst>
              <a:path w="549909" h="549910">
                <a:moveTo>
                  <a:pt x="275589" y="0"/>
                </a:moveTo>
                <a:lnTo>
                  <a:pt x="224997" y="4306"/>
                </a:lnTo>
                <a:lnTo>
                  <a:pt x="177812" y="16766"/>
                </a:lnTo>
                <a:lnTo>
                  <a:pt x="134714" y="36688"/>
                </a:lnTo>
                <a:lnTo>
                  <a:pt x="96382" y="63385"/>
                </a:lnTo>
                <a:lnTo>
                  <a:pt x="63496" y="96164"/>
                </a:lnTo>
                <a:lnTo>
                  <a:pt x="36735" y="134337"/>
                </a:lnTo>
                <a:lnTo>
                  <a:pt x="16780" y="177214"/>
                </a:lnTo>
                <a:lnTo>
                  <a:pt x="4308" y="224105"/>
                </a:lnTo>
                <a:lnTo>
                  <a:pt x="0" y="274319"/>
                </a:lnTo>
                <a:lnTo>
                  <a:pt x="4308" y="324912"/>
                </a:lnTo>
                <a:lnTo>
                  <a:pt x="16780" y="372097"/>
                </a:lnTo>
                <a:lnTo>
                  <a:pt x="36735" y="415195"/>
                </a:lnTo>
                <a:lnTo>
                  <a:pt x="63496" y="453527"/>
                </a:lnTo>
                <a:lnTo>
                  <a:pt x="96382" y="486413"/>
                </a:lnTo>
                <a:lnTo>
                  <a:pt x="134714" y="513174"/>
                </a:lnTo>
                <a:lnTo>
                  <a:pt x="177812" y="533129"/>
                </a:lnTo>
                <a:lnTo>
                  <a:pt x="224997" y="545601"/>
                </a:lnTo>
                <a:lnTo>
                  <a:pt x="275589" y="549910"/>
                </a:lnTo>
                <a:lnTo>
                  <a:pt x="325804" y="545601"/>
                </a:lnTo>
                <a:lnTo>
                  <a:pt x="372695" y="533129"/>
                </a:lnTo>
                <a:lnTo>
                  <a:pt x="415572" y="513174"/>
                </a:lnTo>
                <a:lnTo>
                  <a:pt x="453745" y="486413"/>
                </a:lnTo>
                <a:lnTo>
                  <a:pt x="486524" y="453527"/>
                </a:lnTo>
                <a:lnTo>
                  <a:pt x="513221" y="415195"/>
                </a:lnTo>
                <a:lnTo>
                  <a:pt x="533143" y="372097"/>
                </a:lnTo>
                <a:lnTo>
                  <a:pt x="545603" y="324912"/>
                </a:lnTo>
                <a:lnTo>
                  <a:pt x="549909" y="274319"/>
                </a:lnTo>
                <a:lnTo>
                  <a:pt x="545603" y="224105"/>
                </a:lnTo>
                <a:lnTo>
                  <a:pt x="533143" y="177214"/>
                </a:lnTo>
                <a:lnTo>
                  <a:pt x="513221" y="134337"/>
                </a:lnTo>
                <a:lnTo>
                  <a:pt x="486524" y="96164"/>
                </a:lnTo>
                <a:lnTo>
                  <a:pt x="453745" y="63385"/>
                </a:lnTo>
                <a:lnTo>
                  <a:pt x="415572" y="36688"/>
                </a:lnTo>
                <a:lnTo>
                  <a:pt x="372695" y="16766"/>
                </a:lnTo>
                <a:lnTo>
                  <a:pt x="325804" y="4306"/>
                </a:lnTo>
                <a:lnTo>
                  <a:pt x="275589" y="0"/>
                </a:lnTo>
                <a:close/>
              </a:path>
            </a:pathLst>
          </a:custGeom>
          <a:solidFill>
            <a:srgbClr val="D24716"/>
          </a:solidFill>
        </p:spPr>
        <p:txBody>
          <a:bodyPr wrap="square" lIns="0" tIns="0" rIns="0" bIns="0" rtlCol="0"/>
          <a:lstStyle/>
          <a:p>
            <a:endParaRPr/>
          </a:p>
        </p:txBody>
      </p:sp>
      <p:sp>
        <p:nvSpPr>
          <p:cNvPr id="18" name="bg object 18"/>
          <p:cNvSpPr/>
          <p:nvPr/>
        </p:nvSpPr>
        <p:spPr>
          <a:xfrm>
            <a:off x="76200" y="0"/>
            <a:ext cx="0" cy="6858000"/>
          </a:xfrm>
          <a:custGeom>
            <a:avLst/>
            <a:gdLst/>
            <a:ahLst/>
            <a:cxnLst/>
            <a:rect l="l" t="t" r="r" b="b"/>
            <a:pathLst>
              <a:path h="6858000">
                <a:moveTo>
                  <a:pt x="0" y="0"/>
                </a:moveTo>
                <a:lnTo>
                  <a:pt x="0" y="6858000"/>
                </a:lnTo>
              </a:path>
            </a:pathLst>
          </a:custGeom>
          <a:ln w="57146">
            <a:solidFill>
              <a:srgbClr val="E5B0AA"/>
            </a:solidFill>
          </a:ln>
        </p:spPr>
        <p:txBody>
          <a:bodyPr wrap="square" lIns="0" tIns="0" rIns="0" bIns="0" rtlCol="0"/>
          <a:lstStyle/>
          <a:p>
            <a:endParaRPr/>
          </a:p>
        </p:txBody>
      </p:sp>
      <p:sp>
        <p:nvSpPr>
          <p:cNvPr id="19" name="bg object 19"/>
          <p:cNvSpPr/>
          <p:nvPr/>
        </p:nvSpPr>
        <p:spPr>
          <a:xfrm>
            <a:off x="8839200" y="0"/>
            <a:ext cx="304800" cy="6858000"/>
          </a:xfrm>
          <a:custGeom>
            <a:avLst/>
            <a:gdLst/>
            <a:ahLst/>
            <a:cxnLst/>
            <a:rect l="l" t="t" r="r" b="b"/>
            <a:pathLst>
              <a:path w="304800" h="6858000">
                <a:moveTo>
                  <a:pt x="304800" y="0"/>
                </a:moveTo>
                <a:lnTo>
                  <a:pt x="0" y="0"/>
                </a:lnTo>
                <a:lnTo>
                  <a:pt x="0" y="6858000"/>
                </a:lnTo>
                <a:lnTo>
                  <a:pt x="304800" y="6858000"/>
                </a:lnTo>
                <a:close/>
              </a:path>
            </a:pathLst>
          </a:custGeom>
          <a:solidFill>
            <a:srgbClr val="E5B0AA">
              <a:alpha val="86999"/>
            </a:srgbClr>
          </a:solidFill>
        </p:spPr>
        <p:txBody>
          <a:bodyPr wrap="square" lIns="0" tIns="0" rIns="0" bIns="0" rtlCol="0"/>
          <a:lstStyle/>
          <a:p>
            <a:endParaRPr/>
          </a:p>
        </p:txBody>
      </p:sp>
      <p:sp>
        <p:nvSpPr>
          <p:cNvPr id="20" name="bg object 20"/>
          <p:cNvSpPr/>
          <p:nvPr/>
        </p:nvSpPr>
        <p:spPr>
          <a:xfrm>
            <a:off x="8915400" y="0"/>
            <a:ext cx="0" cy="6858000"/>
          </a:xfrm>
          <a:custGeom>
            <a:avLst/>
            <a:gdLst/>
            <a:ahLst/>
            <a:cxnLst/>
            <a:rect l="l" t="t" r="r" b="b"/>
            <a:pathLst>
              <a:path h="6858000">
                <a:moveTo>
                  <a:pt x="0" y="0"/>
                </a:moveTo>
                <a:lnTo>
                  <a:pt x="0" y="6858000"/>
                </a:lnTo>
              </a:path>
            </a:pathLst>
          </a:custGeom>
          <a:ln w="9344">
            <a:solidFill>
              <a:srgbClr val="D24716"/>
            </a:solidFill>
          </a:ln>
        </p:spPr>
        <p:txBody>
          <a:bodyPr wrap="square" lIns="0" tIns="0" rIns="0" bIns="0" rtlCol="0"/>
          <a:lstStyle/>
          <a:p>
            <a:endParaRPr/>
          </a:p>
        </p:txBody>
      </p:sp>
      <p:sp>
        <p:nvSpPr>
          <p:cNvPr id="2" name="Holder 2"/>
          <p:cNvSpPr>
            <a:spLocks noGrp="1"/>
          </p:cNvSpPr>
          <p:nvPr>
            <p:ph type="title"/>
          </p:nvPr>
        </p:nvSpPr>
        <p:spPr>
          <a:xfrm>
            <a:off x="807719" y="643890"/>
            <a:ext cx="7528560" cy="877569"/>
          </a:xfrm>
          <a:prstGeom prst="rect">
            <a:avLst/>
          </a:prstGeom>
        </p:spPr>
        <p:txBody>
          <a:bodyPr wrap="square" lIns="0" tIns="0" rIns="0" bIns="0">
            <a:spAutoFit/>
          </a:bodyPr>
          <a:lstStyle>
            <a:lvl1pPr>
              <a:defRPr sz="2800" b="0" i="0">
                <a:solidFill>
                  <a:schemeClr val="tx1"/>
                </a:solidFill>
                <a:latin typeface="Times New Roman" panose="02020603050405020304"/>
                <a:cs typeface="Times New Roman" panose="02020603050405020304"/>
              </a:defRPr>
            </a:lvl1pPr>
          </a:lstStyle>
          <a:p>
            <a:endParaRPr/>
          </a:p>
        </p:txBody>
      </p:sp>
      <p:sp>
        <p:nvSpPr>
          <p:cNvPr id="3" name="Holder 3"/>
          <p:cNvSpPr>
            <a:spLocks noGrp="1"/>
          </p:cNvSpPr>
          <p:nvPr>
            <p:ph type="body" idx="1"/>
          </p:nvPr>
        </p:nvSpPr>
        <p:spPr>
          <a:xfrm>
            <a:off x="509269" y="2578100"/>
            <a:ext cx="7940675" cy="4015740"/>
          </a:xfrm>
          <a:prstGeom prst="rect">
            <a:avLst/>
          </a:prstGeom>
        </p:spPr>
        <p:txBody>
          <a:bodyPr wrap="square" lIns="0" tIns="0" rIns="0" bIns="0">
            <a:spAutoFit/>
          </a:bodyPr>
          <a:lstStyle>
            <a:lvl1pPr>
              <a:defRPr sz="2800" b="0" i="0">
                <a:solidFill>
                  <a:schemeClr val="tx1"/>
                </a:solidFill>
                <a:latin typeface="Times New Roman" panose="02020603050405020304"/>
                <a:cs typeface="Times New Roman" panose="02020603050405020304"/>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14-01-2024</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67000" y="1371600"/>
            <a:ext cx="4191635" cy="1122680"/>
          </a:xfrm>
          <a:prstGeom prst="rect">
            <a:avLst/>
          </a:prstGeom>
        </p:spPr>
        <p:txBody>
          <a:bodyPr vert="horz" wrap="square" lIns="0" tIns="12700" rIns="0" bIns="0" rtlCol="0">
            <a:spAutoFit/>
          </a:bodyPr>
          <a:lstStyle/>
          <a:p>
            <a:pPr marL="12700" marR="5080">
              <a:lnSpc>
                <a:spcPct val="100000"/>
              </a:lnSpc>
              <a:spcBef>
                <a:spcPts val="100"/>
              </a:spcBef>
            </a:pPr>
            <a:r>
              <a:rPr sz="3600" b="1" spc="-5" dirty="0">
                <a:solidFill>
                  <a:srgbClr val="686363"/>
                </a:solidFill>
                <a:latin typeface="Century Schoolbook" panose="02040604050505020304"/>
                <a:cs typeface="Century Schoolbook" panose="02040604050505020304"/>
              </a:rPr>
              <a:t>AMOEBIC</a:t>
            </a:r>
            <a:r>
              <a:rPr sz="3600" b="1" spc="-90" dirty="0">
                <a:solidFill>
                  <a:srgbClr val="686363"/>
                </a:solidFill>
                <a:latin typeface="Century Schoolbook" panose="02040604050505020304"/>
                <a:cs typeface="Century Schoolbook" panose="02040604050505020304"/>
              </a:rPr>
              <a:t> </a:t>
            </a:r>
            <a:r>
              <a:rPr sz="3600" b="1" spc="-5" dirty="0">
                <a:solidFill>
                  <a:srgbClr val="686363"/>
                </a:solidFill>
                <a:latin typeface="Century Schoolbook" panose="02040604050505020304"/>
                <a:cs typeface="Century Schoolbook" panose="02040604050505020304"/>
              </a:rPr>
              <a:t>LIVER  ABSCESS</a:t>
            </a:r>
            <a:endParaRPr sz="3600">
              <a:latin typeface="Century Schoolbook" panose="02040604050505020304"/>
              <a:cs typeface="Century Schoolbook" panose="02040604050505020304"/>
            </a:endParaRPr>
          </a:p>
        </p:txBody>
      </p:sp>
      <p:sp>
        <p:nvSpPr>
          <p:cNvPr id="3" name="object 2"/>
          <p:cNvSpPr txBox="1">
            <a:spLocks/>
          </p:cNvSpPr>
          <p:nvPr/>
        </p:nvSpPr>
        <p:spPr>
          <a:xfrm>
            <a:off x="4191000" y="5105400"/>
            <a:ext cx="4191635" cy="1295226"/>
          </a:xfrm>
          <a:prstGeom prst="rect">
            <a:avLst/>
          </a:prstGeom>
        </p:spPr>
        <p:txBody>
          <a:bodyPr vert="horz" wrap="square" lIns="0" tIns="12700" rIns="0" bIns="0" rtlCol="0">
            <a:spAutoFit/>
          </a:bodyPr>
          <a:lstStyle/>
          <a:p>
            <a:pPr marL="12700" marR="5080" lvl="0" indent="0" defTabSz="914400" eaLnBrk="1" fontAlgn="auto" latinLnBrk="0" hangingPunct="1">
              <a:lnSpc>
                <a:spcPct val="100000"/>
              </a:lnSpc>
              <a:spcBef>
                <a:spcPts val="100"/>
              </a:spcBef>
              <a:spcAft>
                <a:spcPts val="0"/>
              </a:spcAft>
              <a:buClrTx/>
              <a:buSzTx/>
              <a:buFontTx/>
              <a:buNone/>
              <a:tabLst/>
              <a:defRPr/>
            </a:pPr>
            <a:r>
              <a:rPr kumimoji="0" lang="en-US" sz="1600" b="1" i="0" u="none" strike="noStrike" kern="0" cap="none" spc="-5" normalizeH="0" baseline="0" noProof="0" dirty="0" smtClean="0">
                <a:ln>
                  <a:noFill/>
                </a:ln>
                <a:solidFill>
                  <a:srgbClr val="686363"/>
                </a:solidFill>
                <a:effectLst/>
                <a:uLnTx/>
                <a:uFillTx/>
                <a:latin typeface="Century Schoolbook" panose="02040604050505020304"/>
                <a:ea typeface="+mj-ea"/>
                <a:cs typeface="Century Schoolbook" panose="02040604050505020304"/>
              </a:rPr>
              <a:t>                          Dr </a:t>
            </a:r>
            <a:r>
              <a:rPr kumimoji="0" lang="en-US" sz="1600" b="1" i="0" u="none" strike="noStrike" kern="0" cap="none" spc="-5" normalizeH="0" baseline="0" noProof="0" dirty="0" err="1" smtClean="0">
                <a:ln>
                  <a:noFill/>
                </a:ln>
                <a:solidFill>
                  <a:srgbClr val="686363"/>
                </a:solidFill>
                <a:effectLst/>
                <a:uLnTx/>
                <a:uFillTx/>
                <a:latin typeface="Century Schoolbook" panose="02040604050505020304"/>
                <a:ea typeface="+mj-ea"/>
                <a:cs typeface="Century Schoolbook" panose="02040604050505020304"/>
              </a:rPr>
              <a:t>Sowmya</a:t>
            </a:r>
            <a:r>
              <a:rPr kumimoji="0" lang="en-US" sz="1600" b="1" i="0" u="none" strike="noStrike" kern="0" cap="none" spc="-5" normalizeH="0" baseline="0" noProof="0" dirty="0" smtClean="0">
                <a:ln>
                  <a:noFill/>
                </a:ln>
                <a:solidFill>
                  <a:srgbClr val="686363"/>
                </a:solidFill>
                <a:effectLst/>
                <a:uLnTx/>
                <a:uFillTx/>
                <a:latin typeface="Century Schoolbook" panose="02040604050505020304"/>
                <a:ea typeface="+mj-ea"/>
                <a:cs typeface="Century Schoolbook" panose="02040604050505020304"/>
              </a:rPr>
              <a:t> R S G</a:t>
            </a:r>
          </a:p>
          <a:p>
            <a:pPr marL="12700" marR="5080" lvl="0" indent="0" algn="ctr" defTabSz="914400" eaLnBrk="1" fontAlgn="auto" latinLnBrk="0" hangingPunct="1">
              <a:lnSpc>
                <a:spcPct val="100000"/>
              </a:lnSpc>
              <a:spcBef>
                <a:spcPts val="100"/>
              </a:spcBef>
              <a:spcAft>
                <a:spcPts val="0"/>
              </a:spcAft>
              <a:buClrTx/>
              <a:buSzTx/>
              <a:buFontTx/>
              <a:buNone/>
              <a:tabLst/>
              <a:defRPr/>
            </a:pPr>
            <a:r>
              <a:rPr lang="en-US" sz="1600" b="1" kern="0" spc="-5" dirty="0" smtClean="0">
                <a:solidFill>
                  <a:srgbClr val="686363"/>
                </a:solidFill>
                <a:latin typeface="Century Schoolbook" panose="02040604050505020304"/>
                <a:ea typeface="+mj-ea"/>
                <a:cs typeface="Century Schoolbook" panose="02040604050505020304"/>
              </a:rPr>
              <a:t>            Assistant Professor</a:t>
            </a:r>
          </a:p>
          <a:p>
            <a:pPr marL="12700" marR="5080" lvl="0" indent="0" algn="ctr" defTabSz="914400" eaLnBrk="1" fontAlgn="auto" latinLnBrk="0" hangingPunct="1">
              <a:lnSpc>
                <a:spcPct val="100000"/>
              </a:lnSpc>
              <a:spcBef>
                <a:spcPts val="100"/>
              </a:spcBef>
              <a:spcAft>
                <a:spcPts val="0"/>
              </a:spcAft>
              <a:buClrTx/>
              <a:buSzTx/>
              <a:buFontTx/>
              <a:buNone/>
              <a:tabLst/>
              <a:defRPr/>
            </a:pPr>
            <a:r>
              <a:rPr lang="en-US" sz="1600" b="1" kern="0" spc="-5" dirty="0" smtClean="0">
                <a:solidFill>
                  <a:srgbClr val="686363"/>
                </a:solidFill>
                <a:latin typeface="Century Schoolbook" panose="02040604050505020304"/>
                <a:ea typeface="+mj-ea"/>
                <a:cs typeface="Century Schoolbook" panose="02040604050505020304"/>
              </a:rPr>
              <a:t>              Dept of Pathology</a:t>
            </a:r>
          </a:p>
          <a:p>
            <a:pPr marL="12700" marR="5080" lvl="0" indent="0" algn="ctr" defTabSz="914400" eaLnBrk="1" fontAlgn="auto" latinLnBrk="0" hangingPunct="1">
              <a:lnSpc>
                <a:spcPct val="100000"/>
              </a:lnSpc>
              <a:spcBef>
                <a:spcPts val="100"/>
              </a:spcBef>
              <a:spcAft>
                <a:spcPts val="0"/>
              </a:spcAft>
              <a:buClrTx/>
              <a:buSzTx/>
              <a:buFontTx/>
              <a:buNone/>
              <a:tabLst/>
              <a:defRPr/>
            </a:pPr>
            <a:endParaRPr lang="en-US" sz="1600" b="1" kern="0" spc="-5" dirty="0" smtClean="0">
              <a:solidFill>
                <a:srgbClr val="686363"/>
              </a:solidFill>
              <a:latin typeface="Century Schoolbook" panose="02040604050505020304"/>
              <a:ea typeface="+mj-ea"/>
              <a:cs typeface="Century Schoolbook" panose="02040604050505020304"/>
            </a:endParaRPr>
          </a:p>
          <a:p>
            <a:pPr marL="12700" marR="5080" lvl="0" indent="0" algn="ctr" defTabSz="914400" eaLnBrk="1" fontAlgn="auto" latinLnBrk="0" hangingPunct="1">
              <a:lnSpc>
                <a:spcPct val="100000"/>
              </a:lnSpc>
              <a:spcBef>
                <a:spcPts val="100"/>
              </a:spcBef>
              <a:spcAft>
                <a:spcPts val="0"/>
              </a:spcAft>
              <a:buClrTx/>
              <a:buSzTx/>
              <a:buFontTx/>
              <a:buNone/>
              <a:tabLst/>
              <a:defRPr/>
            </a:pPr>
            <a:endParaRPr kumimoji="0" lang="en-US" sz="1600" b="0" i="0" u="none" strike="noStrike" kern="0" cap="none" spc="0" normalizeH="0" baseline="0" noProof="0" dirty="0">
              <a:ln>
                <a:noFill/>
              </a:ln>
              <a:solidFill>
                <a:schemeClr val="tx1"/>
              </a:solidFill>
              <a:effectLst/>
              <a:uLnTx/>
              <a:uFillTx/>
              <a:latin typeface="Century Schoolbook" panose="02040604050505020304"/>
              <a:ea typeface="+mj-ea"/>
              <a:cs typeface="Century Schoolbook" panose="02040604050505020304"/>
            </a:endParaRPr>
          </a:p>
        </p:txBody>
      </p:sp>
    </p:spTree>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66800"/>
            <a:ext cx="7772400" cy="4524375"/>
          </a:xfrm>
        </p:spPr>
        <p:txBody>
          <a:bodyPr/>
          <a:lstStyle/>
          <a:p>
            <a:pPr>
              <a:lnSpc>
                <a:spcPct val="150000"/>
              </a:lnSpc>
            </a:pPr>
            <a:r>
              <a:rPr lang="en-IN" spc="-5" dirty="0">
                <a:sym typeface="+mn-ea"/>
              </a:rPr>
              <a:t>	</a:t>
            </a:r>
            <a:r>
              <a:rPr spc="-5" dirty="0">
                <a:sym typeface="+mn-ea"/>
              </a:rPr>
              <a:t>Sigmoidoscopy reveals characteristic amoebic ulcers</a:t>
            </a:r>
            <a:r>
              <a:rPr dirty="0">
                <a:latin typeface="Times New Roman" panose="02020603050405020304"/>
                <a:cs typeface="Times New Roman" panose="02020603050405020304"/>
              </a:rPr>
              <a:t/>
            </a:r>
            <a:br>
              <a:rPr dirty="0">
                <a:latin typeface="Times New Roman" panose="02020603050405020304"/>
                <a:cs typeface="Times New Roman" panose="02020603050405020304"/>
              </a:rPr>
            </a:br>
            <a:r>
              <a:rPr spc="1897" baseline="16000" dirty="0">
                <a:solidFill>
                  <a:srgbClr val="D24716"/>
                </a:solidFill>
                <a:latin typeface="Symbol" panose="05050102010706020507"/>
                <a:cs typeface="Symbol" panose="05050102010706020507"/>
                <a:sym typeface="+mn-ea"/>
              </a:rPr>
              <a:t></a:t>
            </a:r>
            <a:r>
              <a:rPr spc="-112" baseline="16000" dirty="0">
                <a:solidFill>
                  <a:srgbClr val="D24716"/>
                </a:solidFill>
                <a:sym typeface="+mn-ea"/>
              </a:rPr>
              <a:t> </a:t>
            </a:r>
            <a:r>
              <a:rPr lang="en-IN" spc="-112" baseline="16000" dirty="0">
                <a:solidFill>
                  <a:srgbClr val="D24716"/>
                </a:solidFill>
                <a:sym typeface="+mn-ea"/>
              </a:rPr>
              <a:t>	</a:t>
            </a:r>
            <a:r>
              <a:rPr spc="-5" dirty="0">
                <a:sym typeface="+mn-ea"/>
              </a:rPr>
              <a:t>Radiography often reveals elevation and fixation </a:t>
            </a:r>
            <a:r>
              <a:rPr dirty="0">
                <a:sym typeface="+mn-ea"/>
              </a:rPr>
              <a:t>of  right half of</a:t>
            </a:r>
            <a:r>
              <a:rPr spc="-35" dirty="0">
                <a:sym typeface="+mn-ea"/>
              </a:rPr>
              <a:t> </a:t>
            </a:r>
            <a:r>
              <a:rPr spc="-5" dirty="0">
                <a:sym typeface="+mn-ea"/>
              </a:rPr>
              <a:t>diaphragm</a:t>
            </a:r>
            <a:r>
              <a:rPr dirty="0">
                <a:latin typeface="Times New Roman" panose="02020603050405020304"/>
                <a:cs typeface="Times New Roman" panose="02020603050405020304"/>
              </a:rPr>
              <a:t/>
            </a:r>
            <a:br>
              <a:rPr dirty="0">
                <a:latin typeface="Times New Roman" panose="02020603050405020304"/>
                <a:cs typeface="Times New Roman" panose="02020603050405020304"/>
              </a:rPr>
            </a:br>
            <a:r>
              <a:rPr spc="1897" baseline="16000" dirty="0">
                <a:solidFill>
                  <a:srgbClr val="D24716"/>
                </a:solidFill>
                <a:latin typeface="Symbol" panose="05050102010706020507"/>
                <a:cs typeface="Symbol" panose="05050102010706020507"/>
                <a:sym typeface="+mn-ea"/>
              </a:rPr>
              <a:t></a:t>
            </a:r>
            <a:r>
              <a:rPr spc="-217" baseline="16000" dirty="0">
                <a:solidFill>
                  <a:srgbClr val="D24716"/>
                </a:solidFill>
                <a:sym typeface="+mn-ea"/>
              </a:rPr>
              <a:t> </a:t>
            </a:r>
            <a:r>
              <a:rPr lang="en-IN" spc="-217" baseline="16000" dirty="0">
                <a:solidFill>
                  <a:srgbClr val="D24716"/>
                </a:solidFill>
                <a:sym typeface="+mn-ea"/>
              </a:rPr>
              <a:t>	</a:t>
            </a:r>
            <a:r>
              <a:rPr spc="-5" dirty="0">
                <a:sym typeface="+mn-ea"/>
              </a:rPr>
              <a:t>Liver function tests and examination </a:t>
            </a:r>
            <a:r>
              <a:rPr dirty="0">
                <a:sym typeface="+mn-ea"/>
              </a:rPr>
              <a:t>of stool </a:t>
            </a:r>
            <a:r>
              <a:rPr spc="-5" dirty="0">
                <a:sym typeface="+mn-ea"/>
              </a:rPr>
              <a:t>for  </a:t>
            </a:r>
            <a:r>
              <a:rPr spc="-10" dirty="0">
                <a:sym typeface="+mn-ea"/>
              </a:rPr>
              <a:t>amoebae </a:t>
            </a:r>
            <a:r>
              <a:rPr spc="-5" dirty="0">
                <a:sym typeface="+mn-ea"/>
              </a:rPr>
              <a:t>and are </a:t>
            </a:r>
            <a:r>
              <a:rPr dirty="0">
                <a:sym typeface="+mn-ea"/>
              </a:rPr>
              <a:t>not</a:t>
            </a:r>
            <a:r>
              <a:rPr spc="-20" dirty="0">
                <a:sym typeface="+mn-ea"/>
              </a:rPr>
              <a:t> </a:t>
            </a:r>
            <a:r>
              <a:rPr spc="-5" dirty="0">
                <a:sym typeface="+mn-ea"/>
              </a:rPr>
              <a:t>useful.</a:t>
            </a:r>
            <a:r>
              <a:rPr dirty="0">
                <a:latin typeface="Times New Roman" panose="02020603050405020304"/>
                <a:cs typeface="Times New Roman" panose="02020603050405020304"/>
              </a:rPr>
              <a:t/>
            </a:r>
            <a:br>
              <a:rPr dirty="0">
                <a:latin typeface="Times New Roman" panose="02020603050405020304"/>
                <a:cs typeface="Times New Roman" panose="02020603050405020304"/>
              </a:rPr>
            </a:b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18770" y="186690"/>
            <a:ext cx="7561580" cy="5779770"/>
          </a:xfrm>
          <a:prstGeom prst="rect">
            <a:avLst/>
          </a:prstGeom>
        </p:spPr>
        <p:txBody>
          <a:bodyPr vert="horz" wrap="square" lIns="0" tIns="88900" rIns="0" bIns="0" rtlCol="0">
            <a:spAutoFit/>
          </a:bodyPr>
          <a:lstStyle/>
          <a:p>
            <a:pPr marL="76200" algn="just">
              <a:lnSpc>
                <a:spcPct val="100000"/>
              </a:lnSpc>
              <a:spcBef>
                <a:spcPts val="700"/>
              </a:spcBef>
              <a:tabLst>
                <a:tab pos="2868295" algn="l"/>
              </a:tabLst>
            </a:pPr>
            <a:r>
              <a:rPr sz="2800" u="heavy" spc="-5" dirty="0">
                <a:uFill>
                  <a:solidFill>
                    <a:srgbClr val="000000"/>
                  </a:solidFill>
                </a:uFill>
                <a:latin typeface="Times New Roman" panose="02020603050405020304"/>
                <a:cs typeface="Times New Roman" panose="02020603050405020304"/>
              </a:rPr>
              <a:t>Needle</a:t>
            </a:r>
            <a:r>
              <a:rPr sz="2800" u="heavy" spc="-10" dirty="0">
                <a:uFill>
                  <a:solidFill>
                    <a:srgbClr val="000000"/>
                  </a:solidFill>
                </a:uFill>
                <a:latin typeface="Times New Roman" panose="02020603050405020304"/>
                <a:cs typeface="Times New Roman" panose="02020603050405020304"/>
              </a:rPr>
              <a:t> </a:t>
            </a:r>
            <a:r>
              <a:rPr sz="2800" u="heavy" spc="-5" dirty="0">
                <a:uFill>
                  <a:solidFill>
                    <a:srgbClr val="000000"/>
                  </a:solidFill>
                </a:uFill>
                <a:latin typeface="Times New Roman" panose="02020603050405020304"/>
                <a:cs typeface="Times New Roman" panose="02020603050405020304"/>
              </a:rPr>
              <a:t>aspiration-</a:t>
            </a:r>
            <a:r>
              <a:rPr sz="2800" spc="-5" dirty="0">
                <a:latin typeface="Times New Roman" panose="02020603050405020304"/>
                <a:cs typeface="Times New Roman" panose="02020603050405020304"/>
              </a:rPr>
              <a:t>	Indications are</a:t>
            </a:r>
            <a:endParaRPr sz="2800" dirty="0">
              <a:latin typeface="Times New Roman" panose="02020603050405020304"/>
              <a:cs typeface="Times New Roman" panose="02020603050405020304"/>
            </a:endParaRPr>
          </a:p>
          <a:p>
            <a:pPr marL="349250" marR="55880" indent="-273050" algn="just">
              <a:lnSpc>
                <a:spcPct val="150000"/>
              </a:lnSpc>
              <a:spcBef>
                <a:spcPts val="600"/>
              </a:spcBef>
            </a:pPr>
            <a:r>
              <a:rPr sz="2925" spc="1897" baseline="16000" dirty="0">
                <a:solidFill>
                  <a:srgbClr val="D24716"/>
                </a:solidFill>
                <a:latin typeface="Symbol" panose="05050102010706020507"/>
                <a:cs typeface="Symbol" panose="05050102010706020507"/>
              </a:rPr>
              <a:t></a:t>
            </a:r>
            <a:r>
              <a:rPr sz="2925" spc="-254" baseline="16000" dirty="0">
                <a:solidFill>
                  <a:srgbClr val="D24716"/>
                </a:solidFill>
                <a:latin typeface="Times New Roman" panose="02020603050405020304"/>
                <a:cs typeface="Times New Roman" panose="02020603050405020304"/>
              </a:rPr>
              <a:t> </a:t>
            </a:r>
            <a:r>
              <a:rPr lang="en-IN" sz="2925" spc="-254" baseline="16000" dirty="0">
                <a:solidFill>
                  <a:srgbClr val="D24716"/>
                </a:solidFill>
                <a:latin typeface="Times New Roman" panose="02020603050405020304"/>
                <a:cs typeface="Times New Roman" panose="02020603050405020304"/>
              </a:rPr>
              <a:t>	</a:t>
            </a:r>
            <a:r>
              <a:rPr sz="2800" spc="-5" dirty="0">
                <a:latin typeface="Times New Roman" panose="02020603050405020304"/>
                <a:cs typeface="Times New Roman" panose="02020603050405020304"/>
              </a:rPr>
              <a:t>Persistence </a:t>
            </a:r>
            <a:r>
              <a:rPr sz="2800" dirty="0">
                <a:latin typeface="Times New Roman" panose="02020603050405020304"/>
                <a:cs typeface="Times New Roman" panose="02020603050405020304"/>
              </a:rPr>
              <a:t>of </a:t>
            </a:r>
            <a:r>
              <a:rPr sz="2800" spc="-5" dirty="0">
                <a:latin typeface="Times New Roman" panose="02020603050405020304"/>
                <a:cs typeface="Times New Roman" panose="02020603050405020304"/>
              </a:rPr>
              <a:t>clinical features </a:t>
            </a:r>
            <a:r>
              <a:rPr sz="2800" dirty="0">
                <a:latin typeface="Times New Roman" panose="02020603050405020304"/>
                <a:cs typeface="Times New Roman" panose="02020603050405020304"/>
              </a:rPr>
              <a:t>of </a:t>
            </a:r>
            <a:r>
              <a:rPr sz="2800" spc="-10" dirty="0">
                <a:latin typeface="Times New Roman" panose="02020603050405020304"/>
                <a:cs typeface="Times New Roman" panose="02020603050405020304"/>
              </a:rPr>
              <a:t>amoebic </a:t>
            </a:r>
            <a:r>
              <a:rPr sz="2800" spc="-5" dirty="0">
                <a:latin typeface="Times New Roman" panose="02020603050405020304"/>
                <a:cs typeface="Times New Roman" panose="02020603050405020304"/>
              </a:rPr>
              <a:t>abscess  following </a:t>
            </a:r>
            <a:r>
              <a:rPr sz="2800" dirty="0">
                <a:latin typeface="Times New Roman" panose="02020603050405020304"/>
                <a:cs typeface="Times New Roman" panose="02020603050405020304"/>
              </a:rPr>
              <a:t>a </a:t>
            </a:r>
            <a:r>
              <a:rPr sz="2800" spc="-5" dirty="0">
                <a:latin typeface="Times New Roman" panose="02020603050405020304"/>
                <a:cs typeface="Times New Roman" panose="02020603050405020304"/>
              </a:rPr>
              <a:t>course </a:t>
            </a:r>
            <a:r>
              <a:rPr sz="2800" dirty="0">
                <a:latin typeface="Times New Roman" panose="02020603050405020304"/>
                <a:cs typeface="Times New Roman" panose="02020603050405020304"/>
              </a:rPr>
              <a:t>of </a:t>
            </a:r>
            <a:r>
              <a:rPr sz="2800" spc="-5" dirty="0">
                <a:latin typeface="Times New Roman" panose="02020603050405020304"/>
                <a:cs typeface="Times New Roman" panose="02020603050405020304"/>
              </a:rPr>
              <a:t>amoebicidal</a:t>
            </a:r>
            <a:r>
              <a:rPr sz="2800" spc="-50" dirty="0">
                <a:latin typeface="Times New Roman" panose="02020603050405020304"/>
                <a:cs typeface="Times New Roman" panose="02020603050405020304"/>
              </a:rPr>
              <a:t> </a:t>
            </a:r>
            <a:r>
              <a:rPr sz="2800" dirty="0">
                <a:latin typeface="Times New Roman" panose="02020603050405020304"/>
                <a:cs typeface="Times New Roman" panose="02020603050405020304"/>
              </a:rPr>
              <a:t>drugs</a:t>
            </a:r>
          </a:p>
          <a:p>
            <a:pPr marL="349250" marR="1258570" indent="-273050" algn="just">
              <a:lnSpc>
                <a:spcPct val="150000"/>
              </a:lnSpc>
              <a:spcBef>
                <a:spcPts val="590"/>
              </a:spcBef>
              <a:tabLst>
                <a:tab pos="4647565" algn="l"/>
              </a:tabLst>
            </a:pPr>
            <a:r>
              <a:rPr sz="2925" spc="1897" baseline="16000" dirty="0">
                <a:solidFill>
                  <a:srgbClr val="D24716"/>
                </a:solidFill>
                <a:latin typeface="Symbol" panose="05050102010706020507"/>
                <a:cs typeface="Symbol" panose="05050102010706020507"/>
              </a:rPr>
              <a:t></a:t>
            </a:r>
            <a:r>
              <a:rPr sz="2925" spc="-104" baseline="16000" dirty="0">
                <a:solidFill>
                  <a:srgbClr val="D24716"/>
                </a:solidFill>
                <a:latin typeface="Times New Roman" panose="02020603050405020304"/>
                <a:cs typeface="Times New Roman" panose="02020603050405020304"/>
              </a:rPr>
              <a:t> </a:t>
            </a:r>
            <a:r>
              <a:rPr sz="2800" spc="-5" dirty="0">
                <a:latin typeface="Times New Roman" panose="02020603050405020304"/>
                <a:cs typeface="Times New Roman" panose="02020603050405020304"/>
              </a:rPr>
              <a:t>Clinical </a:t>
            </a:r>
            <a:r>
              <a:rPr sz="2800" dirty="0">
                <a:latin typeface="Times New Roman" panose="02020603050405020304"/>
                <a:cs typeface="Times New Roman" panose="02020603050405020304"/>
              </a:rPr>
              <a:t>or</a:t>
            </a:r>
            <a:r>
              <a:rPr sz="2800" spc="15" dirty="0">
                <a:latin typeface="Times New Roman" panose="02020603050405020304"/>
                <a:cs typeface="Times New Roman" panose="02020603050405020304"/>
              </a:rPr>
              <a:t> </a:t>
            </a:r>
            <a:r>
              <a:rPr sz="2800" spc="-5" dirty="0">
                <a:latin typeface="Times New Roman" panose="02020603050405020304"/>
                <a:cs typeface="Times New Roman" panose="02020603050405020304"/>
              </a:rPr>
              <a:t>radiological</a:t>
            </a:r>
            <a:r>
              <a:rPr lang="en-IN" sz="2800" spc="-5" dirty="0">
                <a:latin typeface="Times New Roman" panose="02020603050405020304"/>
                <a:cs typeface="Times New Roman" panose="02020603050405020304"/>
              </a:rPr>
              <a:t> </a:t>
            </a:r>
            <a:r>
              <a:rPr sz="2800" spc="-5" dirty="0">
                <a:latin typeface="Times New Roman" panose="02020603050405020304"/>
                <a:cs typeface="Times New Roman" panose="02020603050405020304"/>
              </a:rPr>
              <a:t>evidence</a:t>
            </a:r>
            <a:r>
              <a:rPr sz="2800" spc="-80" dirty="0">
                <a:latin typeface="Times New Roman" panose="02020603050405020304"/>
                <a:cs typeface="Times New Roman" panose="02020603050405020304"/>
              </a:rPr>
              <a:t> </a:t>
            </a:r>
            <a:r>
              <a:rPr sz="2800" dirty="0">
                <a:latin typeface="Times New Roman" panose="02020603050405020304"/>
                <a:cs typeface="Times New Roman" panose="02020603050405020304"/>
              </a:rPr>
              <a:t>of  </a:t>
            </a:r>
            <a:r>
              <a:rPr sz="2800" spc="-5" dirty="0">
                <a:latin typeface="Times New Roman" panose="02020603050405020304"/>
                <a:cs typeface="Times New Roman" panose="02020603050405020304"/>
              </a:rPr>
              <a:t>presence </a:t>
            </a:r>
            <a:r>
              <a:rPr sz="2800" dirty="0">
                <a:latin typeface="Times New Roman" panose="02020603050405020304"/>
                <a:cs typeface="Times New Roman" panose="02020603050405020304"/>
              </a:rPr>
              <a:t>of hepatic</a:t>
            </a:r>
            <a:r>
              <a:rPr sz="2800" spc="-50" dirty="0">
                <a:latin typeface="Times New Roman" panose="02020603050405020304"/>
                <a:cs typeface="Times New Roman" panose="02020603050405020304"/>
              </a:rPr>
              <a:t> </a:t>
            </a:r>
            <a:r>
              <a:rPr sz="2800" spc="-5" dirty="0">
                <a:latin typeface="Times New Roman" panose="02020603050405020304"/>
                <a:cs typeface="Times New Roman" panose="02020603050405020304"/>
              </a:rPr>
              <a:t>abscess</a:t>
            </a:r>
            <a:endParaRPr sz="2800" dirty="0">
              <a:latin typeface="Times New Roman" panose="02020603050405020304"/>
              <a:cs typeface="Times New Roman" panose="02020603050405020304"/>
            </a:endParaRPr>
          </a:p>
          <a:p>
            <a:pPr marL="349250" marR="116840" indent="610870" algn="just">
              <a:lnSpc>
                <a:spcPct val="150000"/>
              </a:lnSpc>
              <a:spcBef>
                <a:spcPts val="600"/>
              </a:spcBef>
            </a:pPr>
            <a:r>
              <a:rPr sz="2800" spc="-5" dirty="0">
                <a:latin typeface="Times New Roman" panose="02020603050405020304"/>
                <a:cs typeface="Times New Roman" panose="02020603050405020304"/>
              </a:rPr>
              <a:t>Drug therapy </a:t>
            </a:r>
            <a:r>
              <a:rPr sz="2800" dirty="0">
                <a:latin typeface="Times New Roman" panose="02020603050405020304"/>
                <a:cs typeface="Times New Roman" panose="02020603050405020304"/>
              </a:rPr>
              <a:t>should be </a:t>
            </a:r>
            <a:r>
              <a:rPr sz="2800" spc="-5" dirty="0">
                <a:latin typeface="Times New Roman" panose="02020603050405020304"/>
                <a:cs typeface="Times New Roman" panose="02020603050405020304"/>
              </a:rPr>
              <a:t>instituted several  </a:t>
            </a:r>
            <a:r>
              <a:rPr sz="2800" dirty="0">
                <a:latin typeface="Times New Roman" panose="02020603050405020304"/>
                <a:cs typeface="Times New Roman" panose="02020603050405020304"/>
              </a:rPr>
              <a:t>days </a:t>
            </a:r>
            <a:r>
              <a:rPr sz="2800" spc="-5" dirty="0">
                <a:latin typeface="Times New Roman" panose="02020603050405020304"/>
                <a:cs typeface="Times New Roman" panose="02020603050405020304"/>
              </a:rPr>
              <a:t>before aspiration, </a:t>
            </a:r>
            <a:r>
              <a:rPr sz="2800" dirty="0">
                <a:latin typeface="Times New Roman" panose="02020603050405020304"/>
                <a:cs typeface="Times New Roman" panose="02020603050405020304"/>
              </a:rPr>
              <a:t>no drug should be </a:t>
            </a:r>
            <a:r>
              <a:rPr sz="2800" spc="-5" dirty="0">
                <a:latin typeface="Times New Roman" panose="02020603050405020304"/>
                <a:cs typeface="Times New Roman" panose="02020603050405020304"/>
              </a:rPr>
              <a:t>injected  directly </a:t>
            </a:r>
            <a:r>
              <a:rPr sz="2800" dirty="0">
                <a:latin typeface="Times New Roman" panose="02020603050405020304"/>
                <a:cs typeface="Times New Roman" panose="02020603050405020304"/>
              </a:rPr>
              <a:t>into the </a:t>
            </a:r>
            <a:r>
              <a:rPr sz="2800" spc="-5" dirty="0">
                <a:latin typeface="Times New Roman" panose="02020603050405020304"/>
                <a:cs typeface="Times New Roman" panose="02020603050405020304"/>
              </a:rPr>
              <a:t>abscess</a:t>
            </a:r>
            <a:r>
              <a:rPr sz="2800" spc="-15" dirty="0">
                <a:latin typeface="Times New Roman" panose="02020603050405020304"/>
                <a:cs typeface="Times New Roman" panose="02020603050405020304"/>
              </a:rPr>
              <a:t> </a:t>
            </a:r>
            <a:r>
              <a:rPr sz="2800" spc="-30" dirty="0">
                <a:latin typeface="Times New Roman" panose="02020603050405020304"/>
                <a:cs typeface="Times New Roman" panose="02020603050405020304"/>
              </a:rPr>
              <a:t>cavity.</a:t>
            </a:r>
            <a:endParaRPr sz="2800" dirty="0">
              <a:latin typeface="Times New Roman" panose="02020603050405020304"/>
              <a:cs typeface="Times New Roman" panose="02020603050405020304"/>
            </a:endParaRPr>
          </a:p>
          <a:p>
            <a:pPr marL="349250" marR="136525" indent="641350" algn="just">
              <a:lnSpc>
                <a:spcPct val="100000"/>
              </a:lnSpc>
              <a:spcBef>
                <a:spcPts val="590"/>
              </a:spcBef>
            </a:pPr>
            <a:endParaRPr sz="2800" dirty="0">
              <a:latin typeface="Times New Roman" panose="02020603050405020304"/>
              <a:cs typeface="Times New Roman" panose="02020603050405020304"/>
            </a:endParaRPr>
          </a:p>
        </p:txBody>
      </p:sp>
    </p:spTree>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143000"/>
            <a:ext cx="7772400" cy="3231515"/>
          </a:xfrm>
        </p:spPr>
        <p:txBody>
          <a:bodyPr/>
          <a:lstStyle/>
          <a:p>
            <a:pPr>
              <a:lnSpc>
                <a:spcPct val="150000"/>
              </a:lnSpc>
            </a:pPr>
            <a:r>
              <a:rPr lang="en-IN" spc="-25" dirty="0">
                <a:sym typeface="+mn-ea"/>
              </a:rPr>
              <a:t>	</a:t>
            </a:r>
            <a:r>
              <a:rPr spc="-25" dirty="0">
                <a:sym typeface="+mn-ea"/>
              </a:rPr>
              <a:t>Technique</a:t>
            </a:r>
            <a:r>
              <a:rPr lang="en-IN" spc="-25" dirty="0">
                <a:sym typeface="+mn-ea"/>
              </a:rPr>
              <a:t> </a:t>
            </a:r>
            <a:r>
              <a:rPr spc="-25" dirty="0">
                <a:sym typeface="+mn-ea"/>
              </a:rPr>
              <a:t>- </a:t>
            </a:r>
            <a:r>
              <a:rPr dirty="0">
                <a:sym typeface="+mn-ea"/>
              </a:rPr>
              <a:t>Should be done in </a:t>
            </a:r>
            <a:r>
              <a:rPr spc="-10" dirty="0">
                <a:sym typeface="+mn-ea"/>
              </a:rPr>
              <a:t>OT </a:t>
            </a:r>
            <a:r>
              <a:rPr spc="-5" dirty="0">
                <a:sym typeface="+mn-ea"/>
              </a:rPr>
              <a:t>under  </a:t>
            </a:r>
            <a:r>
              <a:rPr dirty="0">
                <a:sym typeface="+mn-ea"/>
              </a:rPr>
              <a:t>guidance of </a:t>
            </a:r>
            <a:r>
              <a:rPr spc="-5" dirty="0">
                <a:sym typeface="+mn-ea"/>
              </a:rPr>
              <a:t>USG </a:t>
            </a:r>
            <a:r>
              <a:rPr dirty="0">
                <a:sym typeface="+mn-ea"/>
              </a:rPr>
              <a:t>or </a:t>
            </a:r>
            <a:r>
              <a:rPr spc="-75" dirty="0">
                <a:sym typeface="+mn-ea"/>
              </a:rPr>
              <a:t>CT, </a:t>
            </a:r>
            <a:r>
              <a:rPr dirty="0">
                <a:sym typeface="+mn-ea"/>
              </a:rPr>
              <a:t>long </a:t>
            </a:r>
            <a:r>
              <a:rPr spc="-5" dirty="0">
                <a:sym typeface="+mn-ea"/>
              </a:rPr>
              <a:t>needle with </a:t>
            </a:r>
            <a:r>
              <a:rPr dirty="0">
                <a:sym typeface="+mn-ea"/>
              </a:rPr>
              <a:t>wide  bore is </a:t>
            </a:r>
            <a:r>
              <a:rPr spc="-5" dirty="0">
                <a:sym typeface="+mn-ea"/>
              </a:rPr>
              <a:t>selected. Preferred </a:t>
            </a:r>
            <a:r>
              <a:rPr dirty="0">
                <a:sym typeface="+mn-ea"/>
              </a:rPr>
              <a:t>route is through </a:t>
            </a:r>
            <a:r>
              <a:rPr spc="-155" dirty="0">
                <a:sym typeface="+mn-ea"/>
              </a:rPr>
              <a:t>9</a:t>
            </a:r>
            <a:r>
              <a:rPr spc="-232" baseline="30000" dirty="0">
                <a:sym typeface="+mn-ea"/>
              </a:rPr>
              <a:t>th </a:t>
            </a:r>
            <a:r>
              <a:rPr spc="-5" dirty="0">
                <a:sym typeface="+mn-ea"/>
              </a:rPr>
              <a:t>ICS  </a:t>
            </a:r>
            <a:r>
              <a:rPr dirty="0">
                <a:sym typeface="+mn-ea"/>
              </a:rPr>
              <a:t>or </a:t>
            </a:r>
            <a:r>
              <a:rPr spc="-125" dirty="0">
                <a:sym typeface="+mn-ea"/>
              </a:rPr>
              <a:t>10</a:t>
            </a:r>
            <a:r>
              <a:rPr spc="-187" baseline="30000" dirty="0">
                <a:sym typeface="+mn-ea"/>
              </a:rPr>
              <a:t>th </a:t>
            </a:r>
            <a:r>
              <a:rPr spc="-5" dirty="0">
                <a:sym typeface="+mn-ea"/>
              </a:rPr>
              <a:t>ICS between anterior and posterior axillary  </a:t>
            </a:r>
            <a:r>
              <a:rPr dirty="0">
                <a:sym typeface="+mn-ea"/>
              </a:rPr>
              <a:t>line.</a:t>
            </a:r>
            <a:r>
              <a:rPr dirty="0">
                <a:latin typeface="Times New Roman" panose="02020603050405020304"/>
                <a:cs typeface="Times New Roman" panose="02020603050405020304"/>
              </a:rPr>
              <a:t/>
            </a:r>
            <a:br>
              <a:rPr dirty="0">
                <a:latin typeface="Times New Roman" panose="02020603050405020304"/>
                <a:cs typeface="Times New Roman" panose="02020603050405020304"/>
              </a:rPr>
            </a:b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5800" y="1143000"/>
            <a:ext cx="7074534" cy="3869690"/>
          </a:xfrm>
          <a:prstGeom prst="rect">
            <a:avLst/>
          </a:prstGeom>
        </p:spPr>
        <p:txBody>
          <a:bodyPr vert="horz" wrap="square" lIns="0" tIns="27939" rIns="0" bIns="0" rtlCol="0">
            <a:spAutoFit/>
          </a:bodyPr>
          <a:lstStyle/>
          <a:p>
            <a:pPr marL="311150" marR="348615" indent="-273050">
              <a:lnSpc>
                <a:spcPts val="3350"/>
              </a:lnSpc>
              <a:spcBef>
                <a:spcPts val="220"/>
              </a:spcBef>
            </a:pPr>
            <a:r>
              <a:rPr sz="2800" b="1" spc="-10" dirty="0">
                <a:uFill>
                  <a:solidFill>
                    <a:srgbClr val="000000"/>
                  </a:solidFill>
                </a:uFill>
                <a:latin typeface="Times New Roman" panose="02020603050405020304"/>
                <a:cs typeface="Times New Roman" panose="02020603050405020304"/>
              </a:rPr>
              <a:t>Surgical </a:t>
            </a:r>
            <a:r>
              <a:rPr sz="2800" b="1" spc="-5" dirty="0">
                <a:uFill>
                  <a:solidFill>
                    <a:srgbClr val="000000"/>
                  </a:solidFill>
                </a:uFill>
                <a:latin typeface="Times New Roman" panose="02020603050405020304"/>
                <a:cs typeface="Times New Roman" panose="02020603050405020304"/>
              </a:rPr>
              <a:t>drainage </a:t>
            </a:r>
            <a:r>
              <a:rPr sz="2800" b="1" dirty="0">
                <a:uFill>
                  <a:solidFill>
                    <a:srgbClr val="000000"/>
                  </a:solidFill>
                </a:uFill>
                <a:latin typeface="Times New Roman" panose="02020603050405020304"/>
                <a:cs typeface="Times New Roman" panose="02020603050405020304"/>
              </a:rPr>
              <a:t>of </a:t>
            </a:r>
            <a:r>
              <a:rPr sz="2800" b="1" spc="-5" dirty="0">
                <a:uFill>
                  <a:solidFill>
                    <a:srgbClr val="000000"/>
                  </a:solidFill>
                </a:uFill>
                <a:latin typeface="Times New Roman" panose="02020603050405020304"/>
                <a:cs typeface="Times New Roman" panose="02020603050405020304"/>
              </a:rPr>
              <a:t>abscess</a:t>
            </a:r>
            <a:r>
              <a:rPr sz="2800" b="1" spc="-5" dirty="0" smtClean="0">
                <a:uFill>
                  <a:solidFill>
                    <a:srgbClr val="000000"/>
                  </a:solidFill>
                </a:uFill>
                <a:latin typeface="Times New Roman" panose="02020603050405020304"/>
                <a:cs typeface="Times New Roman" panose="02020603050405020304"/>
              </a:rPr>
              <a:t>:</a:t>
            </a:r>
            <a:endParaRPr lang="en-IN" sz="2800" b="1" spc="-5" dirty="0" smtClean="0">
              <a:uFill>
                <a:solidFill>
                  <a:srgbClr val="000000"/>
                </a:solidFill>
              </a:uFill>
              <a:latin typeface="Times New Roman" panose="02020603050405020304"/>
              <a:cs typeface="Times New Roman" panose="02020603050405020304"/>
            </a:endParaRPr>
          </a:p>
          <a:p>
            <a:pPr marL="311150" marR="348615" indent="-273050" algn="just">
              <a:lnSpc>
                <a:spcPct val="150000"/>
              </a:lnSpc>
              <a:spcBef>
                <a:spcPts val="220"/>
              </a:spcBef>
            </a:pPr>
            <a:r>
              <a:rPr sz="2800" spc="-5" dirty="0" smtClean="0">
                <a:latin typeface="Times New Roman" panose="02020603050405020304"/>
                <a:cs typeface="Times New Roman" panose="02020603050405020304"/>
              </a:rPr>
              <a:t> </a:t>
            </a:r>
            <a:r>
              <a:rPr lang="en-IN" sz="2800" spc="-5" dirty="0" smtClean="0">
                <a:latin typeface="Times New Roman" panose="02020603050405020304"/>
                <a:cs typeface="Times New Roman" panose="02020603050405020304"/>
              </a:rPr>
              <a:t>		</a:t>
            </a:r>
            <a:r>
              <a:rPr sz="2800" spc="-5" dirty="0" smtClean="0">
                <a:latin typeface="Times New Roman" panose="02020603050405020304"/>
                <a:cs typeface="Times New Roman" panose="02020603050405020304"/>
              </a:rPr>
              <a:t>This </a:t>
            </a:r>
            <a:r>
              <a:rPr sz="2800" spc="-5" dirty="0">
                <a:latin typeface="Times New Roman" panose="02020603050405020304"/>
                <a:cs typeface="Times New Roman" panose="02020603050405020304"/>
              </a:rPr>
              <a:t>carries great  morbidity and </a:t>
            </a:r>
            <a:r>
              <a:rPr sz="2800" spc="-20" dirty="0">
                <a:latin typeface="Times New Roman" panose="02020603050405020304"/>
                <a:cs typeface="Times New Roman" panose="02020603050405020304"/>
              </a:rPr>
              <a:t>mortality, </a:t>
            </a:r>
            <a:r>
              <a:rPr sz="2800" dirty="0">
                <a:latin typeface="Times New Roman" panose="02020603050405020304"/>
                <a:cs typeface="Times New Roman" panose="02020603050405020304"/>
              </a:rPr>
              <a:t>its only</a:t>
            </a:r>
            <a:r>
              <a:rPr sz="2800" spc="-10" dirty="0">
                <a:latin typeface="Times New Roman" panose="02020603050405020304"/>
                <a:cs typeface="Times New Roman" panose="02020603050405020304"/>
              </a:rPr>
              <a:t> </a:t>
            </a:r>
            <a:r>
              <a:rPr sz="2800" spc="-5" dirty="0">
                <a:latin typeface="Times New Roman" panose="02020603050405020304"/>
                <a:cs typeface="Times New Roman" panose="02020603050405020304"/>
              </a:rPr>
              <a:t>indicated</a:t>
            </a:r>
            <a:endParaRPr sz="2800" dirty="0">
              <a:latin typeface="Times New Roman" panose="02020603050405020304"/>
              <a:cs typeface="Times New Roman" panose="02020603050405020304"/>
            </a:endParaRPr>
          </a:p>
          <a:p>
            <a:pPr marL="311150" marR="30480" indent="-273050" algn="just">
              <a:lnSpc>
                <a:spcPct val="150000"/>
              </a:lnSpc>
              <a:spcBef>
                <a:spcPts val="490"/>
              </a:spcBef>
            </a:pPr>
            <a:r>
              <a:rPr sz="2925" spc="1897" baseline="16000" dirty="0">
                <a:solidFill>
                  <a:srgbClr val="D24716"/>
                </a:solidFill>
                <a:latin typeface="Symbol" panose="05050102010706020507"/>
                <a:cs typeface="Symbol" panose="05050102010706020507"/>
              </a:rPr>
              <a:t></a:t>
            </a:r>
            <a:r>
              <a:rPr sz="2925" spc="-89" baseline="16000" dirty="0">
                <a:solidFill>
                  <a:srgbClr val="D24716"/>
                </a:solidFill>
                <a:latin typeface="Times New Roman" panose="02020603050405020304"/>
                <a:cs typeface="Times New Roman" panose="02020603050405020304"/>
              </a:rPr>
              <a:t> </a:t>
            </a:r>
            <a:r>
              <a:rPr lang="en-IN" sz="2925" spc="-89" baseline="16000" dirty="0">
                <a:solidFill>
                  <a:srgbClr val="D24716"/>
                </a:solidFill>
                <a:latin typeface="Times New Roman" panose="02020603050405020304"/>
                <a:cs typeface="Times New Roman" panose="02020603050405020304"/>
              </a:rPr>
              <a:t>	</a:t>
            </a:r>
            <a:r>
              <a:rPr sz="2800" spc="-5" dirty="0">
                <a:latin typeface="Times New Roman" panose="02020603050405020304"/>
                <a:cs typeface="Times New Roman" panose="02020603050405020304"/>
              </a:rPr>
              <a:t>when </a:t>
            </a:r>
            <a:r>
              <a:rPr sz="2800" spc="-10" dirty="0">
                <a:latin typeface="Times New Roman" panose="02020603050405020304"/>
                <a:cs typeface="Times New Roman" panose="02020603050405020304"/>
              </a:rPr>
              <a:t>abscess </a:t>
            </a:r>
            <a:r>
              <a:rPr sz="2800" dirty="0">
                <a:latin typeface="Times New Roman" panose="02020603050405020304"/>
                <a:cs typeface="Times New Roman" panose="02020603050405020304"/>
              </a:rPr>
              <a:t>is </a:t>
            </a:r>
            <a:r>
              <a:rPr sz="2800" spc="-5" dirty="0">
                <a:latin typeface="Times New Roman" panose="02020603050405020304"/>
                <a:cs typeface="Times New Roman" panose="02020603050405020304"/>
              </a:rPr>
              <a:t>secondarily infected </a:t>
            </a:r>
            <a:r>
              <a:rPr sz="2800" spc="-10" dirty="0">
                <a:latin typeface="Times New Roman" panose="02020603050405020304"/>
                <a:cs typeface="Times New Roman" panose="02020603050405020304"/>
              </a:rPr>
              <a:t>as </a:t>
            </a:r>
            <a:r>
              <a:rPr sz="2800" spc="-5" dirty="0">
                <a:latin typeface="Times New Roman" panose="02020603050405020304"/>
                <a:cs typeface="Times New Roman" panose="02020603050405020304"/>
              </a:rPr>
              <a:t>evident  </a:t>
            </a:r>
            <a:r>
              <a:rPr sz="2800" dirty="0">
                <a:latin typeface="Times New Roman" panose="02020603050405020304"/>
                <a:cs typeface="Times New Roman" panose="02020603050405020304"/>
              </a:rPr>
              <a:t>by needle</a:t>
            </a:r>
            <a:r>
              <a:rPr sz="2800" spc="-15" dirty="0">
                <a:latin typeface="Times New Roman" panose="02020603050405020304"/>
                <a:cs typeface="Times New Roman" panose="02020603050405020304"/>
              </a:rPr>
              <a:t> </a:t>
            </a:r>
            <a:r>
              <a:rPr sz="2800" spc="-5" dirty="0">
                <a:latin typeface="Times New Roman" panose="02020603050405020304"/>
                <a:cs typeface="Times New Roman" panose="02020603050405020304"/>
              </a:rPr>
              <a:t>aspiration</a:t>
            </a:r>
            <a:endParaRPr sz="2800" dirty="0">
              <a:latin typeface="Times New Roman" panose="02020603050405020304"/>
              <a:cs typeface="Times New Roman" panose="02020603050405020304"/>
            </a:endParaRPr>
          </a:p>
          <a:p>
            <a:pPr marL="38100" algn="just">
              <a:lnSpc>
                <a:spcPct val="150000"/>
              </a:lnSpc>
              <a:spcBef>
                <a:spcPts val="600"/>
              </a:spcBef>
            </a:pPr>
            <a:r>
              <a:rPr sz="2925" spc="1897" baseline="16000" dirty="0">
                <a:solidFill>
                  <a:srgbClr val="D24716"/>
                </a:solidFill>
                <a:latin typeface="Symbol" panose="05050102010706020507"/>
                <a:cs typeface="Symbol" panose="05050102010706020507"/>
              </a:rPr>
              <a:t></a:t>
            </a:r>
            <a:r>
              <a:rPr sz="2925" spc="-157" baseline="16000" dirty="0">
                <a:solidFill>
                  <a:srgbClr val="D24716"/>
                </a:solidFill>
                <a:latin typeface="Times New Roman" panose="02020603050405020304"/>
                <a:cs typeface="Times New Roman" panose="02020603050405020304"/>
              </a:rPr>
              <a:t> </a:t>
            </a:r>
            <a:r>
              <a:rPr lang="en-IN" sz="2925" spc="-157" baseline="16000" dirty="0">
                <a:solidFill>
                  <a:srgbClr val="D24716"/>
                </a:solidFill>
                <a:latin typeface="Times New Roman" panose="02020603050405020304"/>
                <a:cs typeface="Times New Roman" panose="02020603050405020304"/>
              </a:rPr>
              <a:t>	</a:t>
            </a:r>
            <a:r>
              <a:rPr lang="en-IN" sz="4400" spc="-157" baseline="16000" dirty="0">
                <a:solidFill>
                  <a:schemeClr val="tx1"/>
                </a:solidFill>
                <a:latin typeface="Times New Roman" panose="02020603050405020304"/>
                <a:cs typeface="Times New Roman" panose="02020603050405020304"/>
              </a:rPr>
              <a:t>Amoebic peritonitis</a:t>
            </a:r>
          </a:p>
        </p:txBody>
      </p:sp>
    </p:spTree>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7939" rIns="0" bIns="0" rtlCol="0">
            <a:spAutoFit/>
          </a:bodyPr>
          <a:lstStyle/>
          <a:p>
            <a:pPr marL="12700" marR="5080" indent="618490" algn="just">
              <a:lnSpc>
                <a:spcPts val="3350"/>
              </a:lnSpc>
              <a:spcBef>
                <a:spcPts val="220"/>
              </a:spcBef>
            </a:pPr>
            <a:r>
              <a:rPr spc="-5" dirty="0"/>
              <a:t>Amoebic abscess </a:t>
            </a:r>
            <a:r>
              <a:rPr dirty="0"/>
              <a:t>is a </a:t>
            </a:r>
            <a:r>
              <a:rPr spc="-5" dirty="0"/>
              <a:t>complication </a:t>
            </a:r>
            <a:r>
              <a:rPr dirty="0"/>
              <a:t>of </a:t>
            </a:r>
            <a:r>
              <a:rPr spc="-5" dirty="0"/>
              <a:t>amoebic  </a:t>
            </a:r>
            <a:r>
              <a:rPr dirty="0"/>
              <a:t>dysentry </a:t>
            </a:r>
            <a:r>
              <a:rPr spc="-5" dirty="0"/>
              <a:t>which </a:t>
            </a:r>
            <a:r>
              <a:rPr dirty="0"/>
              <a:t>is </a:t>
            </a:r>
            <a:r>
              <a:rPr spc="-5" dirty="0"/>
              <a:t>caused </a:t>
            </a:r>
            <a:r>
              <a:rPr dirty="0"/>
              <a:t>by </a:t>
            </a:r>
            <a:r>
              <a:rPr spc="-5" dirty="0"/>
              <a:t>entamoeba</a:t>
            </a:r>
            <a:r>
              <a:rPr spc="-35" dirty="0"/>
              <a:t> </a:t>
            </a:r>
            <a:r>
              <a:rPr spc="-5" dirty="0"/>
              <a:t>histolytica.</a:t>
            </a:r>
          </a:p>
        </p:txBody>
      </p:sp>
      <p:sp>
        <p:nvSpPr>
          <p:cNvPr id="3" name="object 3"/>
          <p:cNvSpPr txBox="1"/>
          <p:nvPr/>
        </p:nvSpPr>
        <p:spPr>
          <a:xfrm>
            <a:off x="534669" y="2075179"/>
            <a:ext cx="1665605" cy="452120"/>
          </a:xfrm>
          <a:prstGeom prst="rect">
            <a:avLst/>
          </a:prstGeom>
        </p:spPr>
        <p:txBody>
          <a:bodyPr vert="horz" wrap="square" lIns="0" tIns="12700" rIns="0" bIns="0" rtlCol="0">
            <a:spAutoFit/>
          </a:bodyPr>
          <a:lstStyle/>
          <a:p>
            <a:pPr marL="12700">
              <a:lnSpc>
                <a:spcPct val="100000"/>
              </a:lnSpc>
              <a:spcBef>
                <a:spcPts val="100"/>
              </a:spcBef>
            </a:pPr>
            <a:r>
              <a:rPr sz="2800" b="1" spc="-5" dirty="0">
                <a:latin typeface="Times New Roman" panose="02020603050405020304"/>
                <a:cs typeface="Times New Roman" panose="02020603050405020304"/>
              </a:rPr>
              <a:t>Pathology:</a:t>
            </a:r>
            <a:endParaRPr sz="2800">
              <a:latin typeface="Times New Roman" panose="02020603050405020304"/>
              <a:cs typeface="Times New Roman" panose="02020603050405020304"/>
            </a:endParaRPr>
          </a:p>
        </p:txBody>
      </p:sp>
      <p:sp>
        <p:nvSpPr>
          <p:cNvPr id="4" name="object 4"/>
          <p:cNvSpPr txBox="1"/>
          <p:nvPr/>
        </p:nvSpPr>
        <p:spPr>
          <a:xfrm>
            <a:off x="534669" y="2616200"/>
            <a:ext cx="247650" cy="324485"/>
          </a:xfrm>
          <a:prstGeom prst="rect">
            <a:avLst/>
          </a:prstGeom>
        </p:spPr>
        <p:txBody>
          <a:bodyPr vert="horz" wrap="square" lIns="0" tIns="13970" rIns="0" bIns="0" rtlCol="0">
            <a:spAutoFit/>
          </a:bodyPr>
          <a:lstStyle/>
          <a:p>
            <a:pPr marL="12700">
              <a:lnSpc>
                <a:spcPct val="100000"/>
              </a:lnSpc>
              <a:spcBef>
                <a:spcPts val="110"/>
              </a:spcBef>
            </a:pPr>
            <a:r>
              <a:rPr sz="1950" spc="1265" dirty="0">
                <a:solidFill>
                  <a:srgbClr val="D24716"/>
                </a:solidFill>
                <a:latin typeface="Symbol" panose="05050102010706020507"/>
                <a:cs typeface="Symbol" panose="05050102010706020507"/>
              </a:rPr>
              <a:t></a:t>
            </a:r>
            <a:endParaRPr sz="1950">
              <a:latin typeface="Symbol" panose="05050102010706020507"/>
              <a:cs typeface="Symbol" panose="05050102010706020507"/>
            </a:endParaRPr>
          </a:p>
        </p:txBody>
      </p:sp>
      <p:sp>
        <p:nvSpPr>
          <p:cNvPr id="5" name="object 5"/>
          <p:cNvSpPr txBox="1">
            <a:spLocks noGrp="1"/>
          </p:cNvSpPr>
          <p:nvPr>
            <p:ph type="body" idx="1"/>
          </p:nvPr>
        </p:nvSpPr>
        <p:spPr>
          <a:prstGeom prst="rect">
            <a:avLst/>
          </a:prstGeom>
        </p:spPr>
        <p:txBody>
          <a:bodyPr vert="horz" wrap="square" lIns="0" tIns="12700" rIns="0" bIns="0" rtlCol="0">
            <a:spAutoFit/>
          </a:bodyPr>
          <a:lstStyle/>
          <a:p>
            <a:pPr marL="310515" marR="145415" indent="176530" algn="just">
              <a:lnSpc>
                <a:spcPct val="100000"/>
              </a:lnSpc>
              <a:spcBef>
                <a:spcPts val="100"/>
              </a:spcBef>
            </a:pPr>
            <a:r>
              <a:rPr spc="-5" dirty="0"/>
              <a:t>The </a:t>
            </a:r>
            <a:r>
              <a:rPr dirty="0"/>
              <a:t>protozoa passes </a:t>
            </a:r>
            <a:r>
              <a:rPr spc="-5" dirty="0"/>
              <a:t>from </a:t>
            </a:r>
            <a:r>
              <a:rPr dirty="0"/>
              <a:t>the </a:t>
            </a:r>
            <a:r>
              <a:rPr spc="-5" dirty="0"/>
              <a:t>colonic lesion </a:t>
            </a:r>
            <a:r>
              <a:rPr dirty="0"/>
              <a:t>via</a:t>
            </a:r>
            <a:r>
              <a:rPr spc="-120" dirty="0"/>
              <a:t> </a:t>
            </a:r>
            <a:r>
              <a:rPr dirty="0"/>
              <a:t>the  </a:t>
            </a:r>
            <a:r>
              <a:rPr spc="-5" dirty="0"/>
              <a:t>portal vein </a:t>
            </a:r>
            <a:r>
              <a:rPr dirty="0"/>
              <a:t>into the </a:t>
            </a:r>
            <a:r>
              <a:rPr spc="-20" dirty="0"/>
              <a:t>liver, </a:t>
            </a:r>
            <a:r>
              <a:rPr spc="-5" dirty="0"/>
              <a:t>usually into the </a:t>
            </a:r>
            <a:r>
              <a:rPr dirty="0"/>
              <a:t>upper </a:t>
            </a:r>
            <a:r>
              <a:rPr spc="-5" dirty="0"/>
              <a:t>and  posterior </a:t>
            </a:r>
            <a:r>
              <a:rPr dirty="0"/>
              <a:t>portions of right</a:t>
            </a:r>
            <a:r>
              <a:rPr spc="-30" dirty="0"/>
              <a:t> </a:t>
            </a:r>
            <a:r>
              <a:rPr dirty="0"/>
              <a:t>lobe</a:t>
            </a:r>
          </a:p>
          <a:p>
            <a:pPr marL="310515" marR="30480" indent="-273050" algn="just">
              <a:lnSpc>
                <a:spcPct val="100000"/>
              </a:lnSpc>
              <a:spcBef>
                <a:spcPts val="600"/>
              </a:spcBef>
            </a:pPr>
            <a:r>
              <a:rPr sz="2925" spc="1897" baseline="16000" dirty="0">
                <a:solidFill>
                  <a:srgbClr val="D24716"/>
                </a:solidFill>
                <a:latin typeface="Symbol" panose="05050102010706020507"/>
                <a:cs typeface="Symbol" panose="05050102010706020507"/>
              </a:rPr>
              <a:t></a:t>
            </a:r>
            <a:r>
              <a:rPr sz="2925" spc="1897" baseline="16000" dirty="0">
                <a:solidFill>
                  <a:srgbClr val="D24716"/>
                </a:solidFill>
              </a:rPr>
              <a:t> </a:t>
            </a:r>
            <a:r>
              <a:rPr sz="2800" spc="-5" dirty="0"/>
              <a:t>Liver infection </a:t>
            </a:r>
            <a:r>
              <a:rPr sz="2800" dirty="0"/>
              <a:t>begins </a:t>
            </a:r>
            <a:r>
              <a:rPr sz="2800" spc="-5" dirty="0"/>
              <a:t>with intrahepatic portal  thrombosis and infarction, </a:t>
            </a:r>
            <a:r>
              <a:rPr sz="2800" dirty="0"/>
              <a:t>the cytolytic </a:t>
            </a:r>
            <a:r>
              <a:rPr sz="2800" spc="-5" dirty="0"/>
              <a:t>activity starts  and leads </a:t>
            </a:r>
            <a:r>
              <a:rPr sz="2800" dirty="0"/>
              <a:t>to </a:t>
            </a:r>
            <a:r>
              <a:rPr sz="2800" spc="-5" dirty="0"/>
              <a:t>liquefaction </a:t>
            </a:r>
            <a:r>
              <a:rPr sz="2800" dirty="0"/>
              <a:t>of the surrounding </a:t>
            </a:r>
            <a:r>
              <a:rPr sz="2800" spc="-5" dirty="0"/>
              <a:t>stromal  and parenchymal structures, resulting </a:t>
            </a:r>
            <a:r>
              <a:rPr sz="2800" dirty="0"/>
              <a:t>in </a:t>
            </a:r>
            <a:r>
              <a:rPr sz="2800" spc="-5" dirty="0"/>
              <a:t>formation </a:t>
            </a:r>
            <a:r>
              <a:rPr sz="2800" dirty="0"/>
              <a:t>of  </a:t>
            </a:r>
            <a:r>
              <a:rPr sz="2800" spc="-15" dirty="0"/>
              <a:t>large </a:t>
            </a:r>
            <a:r>
              <a:rPr sz="2800" dirty="0"/>
              <a:t>single</a:t>
            </a:r>
            <a:r>
              <a:rPr sz="2800" spc="-20" dirty="0"/>
              <a:t> </a:t>
            </a:r>
            <a:r>
              <a:rPr sz="2800" spc="-5" dirty="0"/>
              <a:t>abscess.</a:t>
            </a:r>
            <a:endParaRPr sz="2800" dirty="0">
              <a:latin typeface="Symbol" panose="05050102010706020507"/>
              <a:cs typeface="Symbol" panose="05050102010706020507"/>
            </a:endParaRPr>
          </a:p>
          <a:p>
            <a:pPr marL="38100" algn="just">
              <a:lnSpc>
                <a:spcPct val="100000"/>
              </a:lnSpc>
              <a:spcBef>
                <a:spcPts val="590"/>
              </a:spcBef>
            </a:pPr>
            <a:r>
              <a:rPr sz="2925" spc="1897" baseline="16000" dirty="0">
                <a:solidFill>
                  <a:srgbClr val="D24716"/>
                </a:solidFill>
                <a:latin typeface="Symbol" panose="05050102010706020507"/>
                <a:cs typeface="Symbol" panose="05050102010706020507"/>
              </a:rPr>
              <a:t></a:t>
            </a:r>
            <a:r>
              <a:rPr sz="2925" spc="-202" baseline="16000" dirty="0">
                <a:solidFill>
                  <a:srgbClr val="D24716"/>
                </a:solidFill>
              </a:rPr>
              <a:t> </a:t>
            </a:r>
            <a:r>
              <a:rPr sz="2800" dirty="0"/>
              <a:t>30% have </a:t>
            </a:r>
            <a:r>
              <a:rPr sz="2800" spc="-5" dirty="0"/>
              <a:t>more </a:t>
            </a:r>
            <a:r>
              <a:rPr sz="2800" dirty="0"/>
              <a:t>than one </a:t>
            </a:r>
            <a:r>
              <a:rPr sz="2800" spc="-10" dirty="0"/>
              <a:t>abscess.</a:t>
            </a:r>
            <a:endParaRPr sz="2800" dirty="0">
              <a:latin typeface="Symbol" panose="05050102010706020507"/>
              <a:cs typeface="Symbol" panose="05050102010706020507"/>
            </a:endParaRPr>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381000"/>
            <a:ext cx="5681980" cy="5918835"/>
          </a:xfrm>
          <a:prstGeom prst="rect">
            <a:avLst/>
          </a:prstGeom>
        </p:spPr>
        <p:txBody>
          <a:bodyPr vert="horz" wrap="square" lIns="0" tIns="88900" rIns="0" bIns="0" rtlCol="0">
            <a:spAutoFit/>
          </a:bodyPr>
          <a:lstStyle/>
          <a:p>
            <a:pPr marL="38100">
              <a:lnSpc>
                <a:spcPct val="100000"/>
              </a:lnSpc>
              <a:spcBef>
                <a:spcPts val="700"/>
              </a:spcBef>
            </a:pPr>
            <a:r>
              <a:rPr sz="2800" b="1" spc="-15" dirty="0">
                <a:latin typeface="Times New Roman" panose="02020603050405020304"/>
                <a:cs typeface="Times New Roman" panose="02020603050405020304"/>
              </a:rPr>
              <a:t>Gross</a:t>
            </a:r>
            <a:r>
              <a:rPr sz="2800" b="1" spc="-10" dirty="0">
                <a:latin typeface="Times New Roman" panose="02020603050405020304"/>
                <a:cs typeface="Times New Roman" panose="02020603050405020304"/>
              </a:rPr>
              <a:t> </a:t>
            </a:r>
            <a:r>
              <a:rPr sz="2800" b="1" dirty="0">
                <a:latin typeface="Times New Roman" panose="02020603050405020304"/>
                <a:cs typeface="Times New Roman" panose="02020603050405020304"/>
              </a:rPr>
              <a:t>appearance:</a:t>
            </a:r>
            <a:endParaRPr sz="2800" dirty="0">
              <a:latin typeface="Times New Roman" panose="02020603050405020304"/>
              <a:cs typeface="Times New Roman" panose="02020603050405020304"/>
            </a:endParaRPr>
          </a:p>
          <a:p>
            <a:pPr marL="38100" algn="just">
              <a:lnSpc>
                <a:spcPct val="100000"/>
              </a:lnSpc>
              <a:spcBef>
                <a:spcPts val="600"/>
              </a:spcBef>
            </a:pPr>
            <a:r>
              <a:rPr sz="2925" spc="1897" baseline="16000" dirty="0">
                <a:solidFill>
                  <a:srgbClr val="D24716"/>
                </a:solidFill>
                <a:latin typeface="Symbol" panose="05050102010706020507"/>
                <a:cs typeface="Symbol" panose="05050102010706020507"/>
              </a:rPr>
              <a:t></a:t>
            </a:r>
            <a:r>
              <a:rPr sz="2925" spc="-120" baseline="16000" dirty="0">
                <a:solidFill>
                  <a:srgbClr val="D24716"/>
                </a:solidFill>
                <a:latin typeface="Times New Roman" panose="02020603050405020304"/>
                <a:cs typeface="Times New Roman" panose="02020603050405020304"/>
              </a:rPr>
              <a:t> </a:t>
            </a:r>
            <a:r>
              <a:rPr sz="2800" b="1" spc="-5" dirty="0">
                <a:latin typeface="Times New Roman" panose="02020603050405020304"/>
                <a:cs typeface="Times New Roman" panose="02020603050405020304"/>
              </a:rPr>
              <a:t>Liver</a:t>
            </a:r>
            <a:r>
              <a:rPr sz="2800" spc="-5" dirty="0">
                <a:latin typeface="Times New Roman" panose="02020603050405020304"/>
                <a:cs typeface="Times New Roman" panose="02020603050405020304"/>
              </a:rPr>
              <a:t> </a:t>
            </a:r>
            <a:r>
              <a:rPr sz="2800" dirty="0">
                <a:latin typeface="Times New Roman" panose="02020603050405020304"/>
                <a:cs typeface="Times New Roman" panose="02020603050405020304"/>
              </a:rPr>
              <a:t>is </a:t>
            </a:r>
            <a:r>
              <a:rPr sz="2800" spc="-5" dirty="0">
                <a:latin typeface="Times New Roman" panose="02020603050405020304"/>
                <a:cs typeface="Times New Roman" panose="02020603050405020304"/>
              </a:rPr>
              <a:t>usually </a:t>
            </a:r>
            <a:r>
              <a:rPr sz="2800" b="1" spc="-10" dirty="0">
                <a:latin typeface="Times New Roman" panose="02020603050405020304"/>
                <a:cs typeface="Times New Roman" panose="02020603050405020304"/>
              </a:rPr>
              <a:t>enlarged</a:t>
            </a:r>
            <a:endParaRPr sz="2800" b="1" dirty="0">
              <a:latin typeface="Times New Roman" panose="02020603050405020304"/>
              <a:cs typeface="Times New Roman" panose="02020603050405020304"/>
            </a:endParaRPr>
          </a:p>
          <a:p>
            <a:pPr marL="311150" marR="243205" indent="-273050" algn="just">
              <a:lnSpc>
                <a:spcPct val="100000"/>
              </a:lnSpc>
              <a:spcBef>
                <a:spcPts val="590"/>
              </a:spcBef>
            </a:pPr>
            <a:r>
              <a:rPr sz="2925" spc="1897" baseline="16000" dirty="0">
                <a:solidFill>
                  <a:srgbClr val="D24716"/>
                </a:solidFill>
                <a:latin typeface="Symbol" panose="05050102010706020507"/>
                <a:cs typeface="Symbol" panose="05050102010706020507"/>
              </a:rPr>
              <a:t></a:t>
            </a:r>
            <a:r>
              <a:rPr sz="2925" spc="1897" baseline="16000" dirty="0">
                <a:solidFill>
                  <a:srgbClr val="D24716"/>
                </a:solidFill>
                <a:latin typeface="Times New Roman" panose="02020603050405020304"/>
                <a:cs typeface="Times New Roman" panose="02020603050405020304"/>
              </a:rPr>
              <a:t> </a:t>
            </a:r>
            <a:r>
              <a:rPr sz="2800" spc="-5" dirty="0">
                <a:latin typeface="Times New Roman" panose="02020603050405020304"/>
                <a:cs typeface="Times New Roman" panose="02020603050405020304"/>
              </a:rPr>
              <a:t>The liquefied </a:t>
            </a:r>
            <a:r>
              <a:rPr sz="2800" spc="-10" dirty="0">
                <a:latin typeface="Times New Roman" panose="02020603050405020304"/>
                <a:cs typeface="Times New Roman" panose="02020603050405020304"/>
              </a:rPr>
              <a:t>material </a:t>
            </a:r>
            <a:r>
              <a:rPr sz="2800" spc="-5" dirty="0">
                <a:latin typeface="Times New Roman" panose="02020603050405020304"/>
                <a:cs typeface="Times New Roman" panose="02020603050405020304"/>
              </a:rPr>
              <a:t>within </a:t>
            </a:r>
            <a:r>
              <a:rPr sz="2800" dirty="0">
                <a:latin typeface="Times New Roman" panose="02020603050405020304"/>
                <a:cs typeface="Times New Roman" panose="02020603050405020304"/>
              </a:rPr>
              <a:t>the  </a:t>
            </a:r>
            <a:r>
              <a:rPr sz="2800" spc="-5" dirty="0">
                <a:latin typeface="Times New Roman" panose="02020603050405020304"/>
                <a:cs typeface="Times New Roman" panose="02020603050405020304"/>
              </a:rPr>
              <a:t>abscess </a:t>
            </a:r>
            <a:r>
              <a:rPr sz="2800" dirty="0">
                <a:latin typeface="Times New Roman" panose="02020603050405020304"/>
                <a:cs typeface="Times New Roman" panose="02020603050405020304"/>
              </a:rPr>
              <a:t>is </a:t>
            </a:r>
            <a:r>
              <a:rPr sz="2800" spc="-5" dirty="0">
                <a:latin typeface="Times New Roman" panose="02020603050405020304"/>
                <a:cs typeface="Times New Roman" panose="02020603050405020304"/>
              </a:rPr>
              <a:t>characteristically viscid  and semitransparent. Content </a:t>
            </a:r>
            <a:r>
              <a:rPr sz="2800" dirty="0">
                <a:latin typeface="Times New Roman" panose="02020603050405020304"/>
                <a:cs typeface="Times New Roman" panose="02020603050405020304"/>
              </a:rPr>
              <a:t>is  </a:t>
            </a:r>
            <a:r>
              <a:rPr sz="2800" spc="-5" dirty="0">
                <a:latin typeface="Times New Roman" panose="02020603050405020304"/>
                <a:cs typeface="Times New Roman" panose="02020603050405020304"/>
              </a:rPr>
              <a:t>mixture </a:t>
            </a:r>
            <a:r>
              <a:rPr sz="2800" dirty="0">
                <a:latin typeface="Times New Roman" panose="02020603050405020304"/>
                <a:cs typeface="Times New Roman" panose="02020603050405020304"/>
              </a:rPr>
              <a:t>of rbcs, </a:t>
            </a:r>
            <a:r>
              <a:rPr sz="2800" spc="-5" dirty="0">
                <a:latin typeface="Times New Roman" panose="02020603050405020304"/>
                <a:cs typeface="Times New Roman" panose="02020603050405020304"/>
              </a:rPr>
              <a:t>leucocytes,</a:t>
            </a:r>
            <a:r>
              <a:rPr sz="2800" spc="-95" dirty="0">
                <a:latin typeface="Times New Roman" panose="02020603050405020304"/>
                <a:cs typeface="Times New Roman" panose="02020603050405020304"/>
              </a:rPr>
              <a:t> </a:t>
            </a:r>
            <a:r>
              <a:rPr sz="2800" dirty="0">
                <a:latin typeface="Times New Roman" panose="02020603050405020304"/>
                <a:cs typeface="Times New Roman" panose="02020603050405020304"/>
              </a:rPr>
              <a:t>broken  down liver </a:t>
            </a:r>
            <a:r>
              <a:rPr sz="2800" spc="-5" dirty="0">
                <a:latin typeface="Times New Roman" panose="02020603050405020304"/>
                <a:cs typeface="Times New Roman" panose="02020603050405020304"/>
              </a:rPr>
              <a:t>cells and </a:t>
            </a:r>
            <a:r>
              <a:rPr sz="2800" dirty="0">
                <a:latin typeface="Times New Roman" panose="02020603050405020304"/>
                <a:cs typeface="Times New Roman" panose="02020603050405020304"/>
              </a:rPr>
              <a:t>this looks  </a:t>
            </a:r>
            <a:r>
              <a:rPr sz="2800" spc="-5" dirty="0">
                <a:latin typeface="Times New Roman" panose="02020603050405020304"/>
                <a:cs typeface="Times New Roman" panose="02020603050405020304"/>
              </a:rPr>
              <a:t>reddish </a:t>
            </a:r>
            <a:r>
              <a:rPr sz="2800" dirty="0">
                <a:latin typeface="Times New Roman" panose="02020603050405020304"/>
                <a:cs typeface="Times New Roman" panose="02020603050405020304"/>
              </a:rPr>
              <a:t>brown </a:t>
            </a:r>
            <a:r>
              <a:rPr sz="2800" spc="-5" dirty="0">
                <a:latin typeface="Times New Roman" panose="02020603050405020304"/>
                <a:cs typeface="Times New Roman" panose="02020603050405020304"/>
              </a:rPr>
              <a:t>coloured and </a:t>
            </a:r>
            <a:r>
              <a:rPr sz="2800" dirty="0">
                <a:latin typeface="Times New Roman" panose="02020603050405020304"/>
                <a:cs typeface="Times New Roman" panose="02020603050405020304"/>
              </a:rPr>
              <a:t>is  </a:t>
            </a:r>
            <a:r>
              <a:rPr sz="2800" spc="-5" dirty="0">
                <a:latin typeface="Times New Roman" panose="02020603050405020304"/>
                <a:cs typeface="Times New Roman" panose="02020603050405020304"/>
              </a:rPr>
              <a:t>described </a:t>
            </a:r>
            <a:r>
              <a:rPr sz="2800" spc="-10" dirty="0">
                <a:latin typeface="Times New Roman" panose="02020603050405020304"/>
                <a:cs typeface="Times New Roman" panose="02020603050405020304"/>
              </a:rPr>
              <a:t>as </a:t>
            </a:r>
            <a:r>
              <a:rPr sz="2800" b="1" spc="-5" dirty="0">
                <a:latin typeface="Times New Roman" panose="02020603050405020304"/>
                <a:cs typeface="Times New Roman" panose="02020603050405020304"/>
              </a:rPr>
              <a:t>choclate sauce</a:t>
            </a:r>
            <a:r>
              <a:rPr sz="2800" spc="-5" dirty="0">
                <a:latin typeface="Times New Roman" panose="02020603050405020304"/>
                <a:cs typeface="Times New Roman" panose="02020603050405020304"/>
              </a:rPr>
              <a:t> </a:t>
            </a:r>
            <a:r>
              <a:rPr sz="2800" dirty="0">
                <a:latin typeface="Times New Roman" panose="02020603050405020304"/>
                <a:cs typeface="Times New Roman" panose="02020603050405020304"/>
              </a:rPr>
              <a:t>or  </a:t>
            </a:r>
            <a:r>
              <a:rPr sz="2800" b="1" spc="-5" dirty="0">
                <a:latin typeface="Times New Roman" panose="02020603050405020304"/>
                <a:cs typeface="Times New Roman" panose="02020603050405020304"/>
              </a:rPr>
              <a:t>anchovy</a:t>
            </a:r>
            <a:r>
              <a:rPr sz="2800" b="1" dirty="0">
                <a:latin typeface="Times New Roman" panose="02020603050405020304"/>
                <a:cs typeface="Times New Roman" panose="02020603050405020304"/>
              </a:rPr>
              <a:t> </a:t>
            </a:r>
            <a:r>
              <a:rPr sz="2800" b="1" spc="-5" dirty="0">
                <a:latin typeface="Times New Roman" panose="02020603050405020304"/>
                <a:cs typeface="Times New Roman" panose="02020603050405020304"/>
              </a:rPr>
              <a:t>sauce.</a:t>
            </a:r>
            <a:endParaRPr sz="2800" dirty="0">
              <a:latin typeface="Times New Roman" panose="02020603050405020304"/>
              <a:cs typeface="Times New Roman" panose="02020603050405020304"/>
            </a:endParaRPr>
          </a:p>
          <a:p>
            <a:pPr marL="311150" marR="30480" indent="-273050" algn="just">
              <a:lnSpc>
                <a:spcPct val="100000"/>
              </a:lnSpc>
              <a:spcBef>
                <a:spcPts val="590"/>
              </a:spcBef>
            </a:pPr>
            <a:r>
              <a:rPr sz="2925" spc="1897" baseline="16000" dirty="0">
                <a:solidFill>
                  <a:srgbClr val="D24716"/>
                </a:solidFill>
                <a:latin typeface="Symbol" panose="05050102010706020507"/>
                <a:cs typeface="Symbol" panose="05050102010706020507"/>
              </a:rPr>
              <a:t></a:t>
            </a:r>
            <a:r>
              <a:rPr sz="2925" spc="-240" baseline="16000" dirty="0">
                <a:solidFill>
                  <a:srgbClr val="D24716"/>
                </a:solidFill>
                <a:latin typeface="Times New Roman" panose="02020603050405020304"/>
                <a:cs typeface="Times New Roman" panose="02020603050405020304"/>
              </a:rPr>
              <a:t> </a:t>
            </a:r>
            <a:r>
              <a:rPr sz="2800" dirty="0">
                <a:latin typeface="Times New Roman" panose="02020603050405020304"/>
                <a:cs typeface="Times New Roman" panose="02020603050405020304"/>
              </a:rPr>
              <a:t>In </a:t>
            </a:r>
            <a:r>
              <a:rPr sz="2800" spc="-5" dirty="0">
                <a:latin typeface="Times New Roman" panose="02020603050405020304"/>
                <a:cs typeface="Times New Roman" panose="02020603050405020304"/>
              </a:rPr>
              <a:t>early </a:t>
            </a:r>
            <a:r>
              <a:rPr sz="2800" spc="-10" dirty="0">
                <a:latin typeface="Times New Roman" panose="02020603050405020304"/>
                <a:cs typeface="Times New Roman" panose="02020603050405020304"/>
              </a:rPr>
              <a:t>cases, </a:t>
            </a:r>
            <a:r>
              <a:rPr sz="2800" spc="-5" dirty="0">
                <a:latin typeface="Times New Roman" panose="02020603050405020304"/>
                <a:cs typeface="Times New Roman" panose="02020603050405020304"/>
              </a:rPr>
              <a:t>wall </a:t>
            </a:r>
            <a:r>
              <a:rPr sz="2800" dirty="0">
                <a:latin typeface="Times New Roman" panose="02020603050405020304"/>
                <a:cs typeface="Times New Roman" panose="02020603050405020304"/>
              </a:rPr>
              <a:t>of </a:t>
            </a:r>
            <a:r>
              <a:rPr sz="2800" spc="-5" dirty="0">
                <a:latin typeface="Times New Roman" panose="02020603050405020304"/>
                <a:cs typeface="Times New Roman" panose="02020603050405020304"/>
              </a:rPr>
              <a:t>abscess </a:t>
            </a:r>
            <a:r>
              <a:rPr sz="2800" dirty="0">
                <a:latin typeface="Times New Roman" panose="02020603050405020304"/>
                <a:cs typeface="Times New Roman" panose="02020603050405020304"/>
              </a:rPr>
              <a:t>is thin  </a:t>
            </a:r>
            <a:r>
              <a:rPr sz="2800" spc="-5" dirty="0">
                <a:latin typeface="Times New Roman" panose="02020603050405020304"/>
                <a:cs typeface="Times New Roman" panose="02020603050405020304"/>
              </a:rPr>
              <a:t>with </a:t>
            </a:r>
            <a:r>
              <a:rPr sz="2800" dirty="0">
                <a:latin typeface="Times New Roman" panose="02020603050405020304"/>
                <a:cs typeface="Times New Roman" panose="02020603050405020304"/>
              </a:rPr>
              <a:t>little </a:t>
            </a:r>
            <a:r>
              <a:rPr sz="2800" spc="-5" dirty="0">
                <a:latin typeface="Times New Roman" panose="02020603050405020304"/>
                <a:cs typeface="Times New Roman" panose="02020603050405020304"/>
              </a:rPr>
              <a:t>fibrosis whereas older  </a:t>
            </a:r>
            <a:r>
              <a:rPr sz="2800" spc="-10" dirty="0">
                <a:latin typeface="Times New Roman" panose="02020603050405020304"/>
                <a:cs typeface="Times New Roman" panose="02020603050405020304"/>
              </a:rPr>
              <a:t>cases </a:t>
            </a:r>
            <a:r>
              <a:rPr sz="2800" dirty="0">
                <a:latin typeface="Times New Roman" panose="02020603050405020304"/>
                <a:cs typeface="Times New Roman" panose="02020603050405020304"/>
              </a:rPr>
              <a:t>have a </a:t>
            </a:r>
            <a:r>
              <a:rPr sz="2800" spc="-5" dirty="0">
                <a:latin typeface="Times New Roman" panose="02020603050405020304"/>
                <a:cs typeface="Times New Roman" panose="02020603050405020304"/>
              </a:rPr>
              <a:t>fibrous</a:t>
            </a:r>
            <a:r>
              <a:rPr sz="2800" spc="-35" dirty="0">
                <a:latin typeface="Times New Roman" panose="02020603050405020304"/>
                <a:cs typeface="Times New Roman" panose="02020603050405020304"/>
              </a:rPr>
              <a:t> </a:t>
            </a:r>
            <a:r>
              <a:rPr sz="2800" spc="-5" dirty="0">
                <a:latin typeface="Times New Roman" panose="02020603050405020304"/>
                <a:cs typeface="Times New Roman" panose="02020603050405020304"/>
              </a:rPr>
              <a:t>capsule.</a:t>
            </a:r>
            <a:endParaRPr sz="2800" dirty="0">
              <a:latin typeface="Times New Roman" panose="02020603050405020304"/>
              <a:cs typeface="Times New Roman" panose="02020603050405020304"/>
            </a:endParaRPr>
          </a:p>
        </p:txBody>
      </p:sp>
      <p:sp>
        <p:nvSpPr>
          <p:cNvPr id="3" name="object 3"/>
          <p:cNvSpPr/>
          <p:nvPr/>
        </p:nvSpPr>
        <p:spPr>
          <a:xfrm>
            <a:off x="5867400" y="2178050"/>
            <a:ext cx="2868929" cy="231775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2270" y="256540"/>
            <a:ext cx="6004560" cy="5655906"/>
          </a:xfrm>
          <a:prstGeom prst="rect">
            <a:avLst/>
          </a:prstGeom>
        </p:spPr>
        <p:txBody>
          <a:bodyPr vert="horz" wrap="square" lIns="0" tIns="55879" rIns="0" bIns="0" rtlCol="0">
            <a:spAutoFit/>
          </a:bodyPr>
          <a:lstStyle/>
          <a:p>
            <a:pPr marL="12700">
              <a:lnSpc>
                <a:spcPct val="100000"/>
              </a:lnSpc>
              <a:spcBef>
                <a:spcPts val="440"/>
              </a:spcBef>
            </a:pPr>
            <a:r>
              <a:rPr sz="2800" b="1" spc="-10" dirty="0">
                <a:latin typeface="Times New Roman" panose="02020603050405020304"/>
                <a:cs typeface="Times New Roman" panose="02020603050405020304"/>
              </a:rPr>
              <a:t>Microscopically: </a:t>
            </a:r>
            <a:r>
              <a:rPr sz="2800" dirty="0">
                <a:latin typeface="Times New Roman" panose="02020603050405020304"/>
                <a:cs typeface="Times New Roman" panose="02020603050405020304"/>
              </a:rPr>
              <a:t>3 </a:t>
            </a:r>
            <a:r>
              <a:rPr sz="2800" spc="-5" dirty="0">
                <a:latin typeface="Times New Roman" panose="02020603050405020304"/>
                <a:cs typeface="Times New Roman" panose="02020603050405020304"/>
              </a:rPr>
              <a:t>zones are</a:t>
            </a:r>
            <a:r>
              <a:rPr sz="2800" spc="-35" dirty="0">
                <a:latin typeface="Times New Roman" panose="02020603050405020304"/>
                <a:cs typeface="Times New Roman" panose="02020603050405020304"/>
              </a:rPr>
              <a:t> </a:t>
            </a:r>
            <a:r>
              <a:rPr sz="2800" spc="-5" dirty="0">
                <a:latin typeface="Times New Roman" panose="02020603050405020304"/>
                <a:cs typeface="Times New Roman" panose="02020603050405020304"/>
              </a:rPr>
              <a:t>recognized,</a:t>
            </a:r>
            <a:endParaRPr sz="2800" dirty="0">
              <a:latin typeface="Times New Roman" panose="02020603050405020304"/>
              <a:cs typeface="Times New Roman" panose="02020603050405020304"/>
            </a:endParaRPr>
          </a:p>
          <a:p>
            <a:pPr marL="285750" indent="-273050" algn="just">
              <a:lnSpc>
                <a:spcPct val="100000"/>
              </a:lnSpc>
              <a:spcBef>
                <a:spcPts val="340"/>
              </a:spcBef>
              <a:buClr>
                <a:srgbClr val="D24716"/>
              </a:buClr>
              <a:buSzPct val="70000"/>
              <a:buAutoNum type="arabicParenR"/>
              <a:tabLst>
                <a:tab pos="285750" algn="l"/>
              </a:tabLst>
            </a:pPr>
            <a:r>
              <a:rPr sz="2800" spc="-5" dirty="0">
                <a:latin typeface="Times New Roman" panose="02020603050405020304"/>
                <a:cs typeface="Times New Roman" panose="02020603050405020304"/>
              </a:rPr>
              <a:t>Central necrotic</a:t>
            </a:r>
            <a:r>
              <a:rPr sz="2800" spc="-20" dirty="0">
                <a:latin typeface="Times New Roman" panose="02020603050405020304"/>
                <a:cs typeface="Times New Roman" panose="02020603050405020304"/>
              </a:rPr>
              <a:t> </a:t>
            </a:r>
            <a:r>
              <a:rPr sz="2800" dirty="0">
                <a:latin typeface="Times New Roman" panose="02020603050405020304"/>
                <a:cs typeface="Times New Roman" panose="02020603050405020304"/>
              </a:rPr>
              <a:t>zone</a:t>
            </a:r>
          </a:p>
          <a:p>
            <a:pPr marL="285750" marR="576580" indent="-273050" algn="just">
              <a:lnSpc>
                <a:spcPts val="3090"/>
              </a:lnSpc>
              <a:spcBef>
                <a:spcPts val="665"/>
              </a:spcBef>
              <a:buClr>
                <a:srgbClr val="D24716"/>
              </a:buClr>
              <a:buSzPct val="70000"/>
              <a:buAutoNum type="arabicParenR"/>
              <a:tabLst>
                <a:tab pos="285750" algn="l"/>
              </a:tabLst>
            </a:pPr>
            <a:r>
              <a:rPr sz="2800" spc="-5" dirty="0">
                <a:latin typeface="Times New Roman" panose="02020603050405020304"/>
                <a:cs typeface="Times New Roman" panose="02020603050405020304"/>
              </a:rPr>
              <a:t>Middle zone showing </a:t>
            </a:r>
            <a:r>
              <a:rPr sz="2800" dirty="0">
                <a:latin typeface="Times New Roman" panose="02020603050405020304"/>
                <a:cs typeface="Times New Roman" panose="02020603050405020304"/>
              </a:rPr>
              <a:t>destruction</a:t>
            </a:r>
            <a:r>
              <a:rPr sz="2800" spc="-55" dirty="0">
                <a:latin typeface="Times New Roman" panose="02020603050405020304"/>
                <a:cs typeface="Times New Roman" panose="02020603050405020304"/>
              </a:rPr>
              <a:t> </a:t>
            </a:r>
            <a:r>
              <a:rPr sz="2800" dirty="0">
                <a:latin typeface="Times New Roman" panose="02020603050405020304"/>
                <a:cs typeface="Times New Roman" panose="02020603050405020304"/>
              </a:rPr>
              <a:t>of  </a:t>
            </a:r>
            <a:r>
              <a:rPr sz="2800" spc="-5" dirty="0">
                <a:latin typeface="Times New Roman" panose="02020603050405020304"/>
                <a:cs typeface="Times New Roman" panose="02020603050405020304"/>
              </a:rPr>
              <a:t>parenchymal</a:t>
            </a:r>
            <a:r>
              <a:rPr sz="2800" spc="-20" dirty="0">
                <a:latin typeface="Times New Roman" panose="02020603050405020304"/>
                <a:cs typeface="Times New Roman" panose="02020603050405020304"/>
              </a:rPr>
              <a:t> </a:t>
            </a:r>
            <a:r>
              <a:rPr sz="2800" spc="-5" dirty="0">
                <a:latin typeface="Times New Roman" panose="02020603050405020304"/>
                <a:cs typeface="Times New Roman" panose="02020603050405020304"/>
              </a:rPr>
              <a:t>cells</a:t>
            </a:r>
            <a:endParaRPr sz="2800" dirty="0">
              <a:latin typeface="Times New Roman" panose="02020603050405020304"/>
              <a:cs typeface="Times New Roman" panose="02020603050405020304"/>
            </a:endParaRPr>
          </a:p>
          <a:p>
            <a:pPr marL="285750" marR="39370" indent="-273050" algn="just">
              <a:lnSpc>
                <a:spcPts val="3100"/>
              </a:lnSpc>
              <a:spcBef>
                <a:spcPts val="605"/>
              </a:spcBef>
              <a:buClr>
                <a:srgbClr val="D24716"/>
              </a:buClr>
              <a:buSzPct val="70000"/>
              <a:buAutoNum type="arabicParenR"/>
              <a:tabLst>
                <a:tab pos="285750" algn="l"/>
              </a:tabLst>
            </a:pPr>
            <a:r>
              <a:rPr sz="2800" spc="-5" dirty="0">
                <a:latin typeface="Times New Roman" panose="02020603050405020304"/>
                <a:cs typeface="Times New Roman" panose="02020603050405020304"/>
              </a:rPr>
              <a:t>Outer zone which </a:t>
            </a:r>
            <a:r>
              <a:rPr sz="2800" dirty="0">
                <a:latin typeface="Times New Roman" panose="02020603050405020304"/>
                <a:cs typeface="Times New Roman" panose="02020603050405020304"/>
              </a:rPr>
              <a:t>is </a:t>
            </a:r>
            <a:r>
              <a:rPr sz="2800" spc="-5" dirty="0">
                <a:latin typeface="Times New Roman" panose="02020603050405020304"/>
                <a:cs typeface="Times New Roman" panose="02020603050405020304"/>
              </a:rPr>
              <a:t>adjacent to the  fibrous capsule and </a:t>
            </a:r>
            <a:r>
              <a:rPr sz="2800" dirty="0">
                <a:latin typeface="Times New Roman" panose="02020603050405020304"/>
                <a:cs typeface="Times New Roman" panose="02020603050405020304"/>
              </a:rPr>
              <a:t>in </a:t>
            </a:r>
            <a:r>
              <a:rPr sz="2800" spc="-5" dirty="0">
                <a:latin typeface="Times New Roman" panose="02020603050405020304"/>
                <a:cs typeface="Times New Roman" panose="02020603050405020304"/>
              </a:rPr>
              <a:t>which </a:t>
            </a:r>
            <a:r>
              <a:rPr sz="2800" spc="-10" dirty="0">
                <a:latin typeface="Times New Roman" panose="02020603050405020304"/>
                <a:cs typeface="Times New Roman" panose="02020603050405020304"/>
              </a:rPr>
              <a:t>amoeba  </a:t>
            </a:r>
            <a:r>
              <a:rPr sz="2800" spc="-5" dirty="0">
                <a:latin typeface="Times New Roman" panose="02020603050405020304"/>
                <a:cs typeface="Times New Roman" panose="02020603050405020304"/>
              </a:rPr>
              <a:t>are demonstrated, </a:t>
            </a:r>
            <a:r>
              <a:rPr sz="2800" spc="-10" dirty="0">
                <a:latin typeface="Times New Roman" panose="02020603050405020304"/>
                <a:cs typeface="Times New Roman" panose="02020603050405020304"/>
              </a:rPr>
              <a:t>earlier </a:t>
            </a:r>
            <a:r>
              <a:rPr sz="2800" dirty="0">
                <a:latin typeface="Times New Roman" panose="02020603050405020304"/>
                <a:cs typeface="Times New Roman" panose="02020603050405020304"/>
              </a:rPr>
              <a:t>the </a:t>
            </a:r>
            <a:r>
              <a:rPr sz="2800" spc="-5" dirty="0">
                <a:latin typeface="Times New Roman" panose="02020603050405020304"/>
                <a:cs typeface="Times New Roman" panose="02020603050405020304"/>
              </a:rPr>
              <a:t>stage more  </a:t>
            </a:r>
            <a:r>
              <a:rPr sz="2800" dirty="0">
                <a:latin typeface="Times New Roman" panose="02020603050405020304"/>
                <a:cs typeface="Times New Roman" panose="02020603050405020304"/>
              </a:rPr>
              <a:t>likely that the </a:t>
            </a:r>
            <a:r>
              <a:rPr sz="2800" spc="-5" dirty="0">
                <a:latin typeface="Times New Roman" panose="02020603050405020304"/>
                <a:cs typeface="Times New Roman" panose="02020603050405020304"/>
              </a:rPr>
              <a:t>amoeba will </a:t>
            </a:r>
            <a:r>
              <a:rPr sz="2800" dirty="0">
                <a:latin typeface="Times New Roman" panose="02020603050405020304"/>
                <a:cs typeface="Times New Roman" panose="02020603050405020304"/>
              </a:rPr>
              <a:t>be</a:t>
            </a:r>
            <a:r>
              <a:rPr sz="2800" spc="-75" dirty="0">
                <a:latin typeface="Times New Roman" panose="02020603050405020304"/>
                <a:cs typeface="Times New Roman" panose="02020603050405020304"/>
              </a:rPr>
              <a:t> </a:t>
            </a:r>
            <a:r>
              <a:rPr sz="2800" dirty="0">
                <a:latin typeface="Times New Roman" panose="02020603050405020304"/>
                <a:cs typeface="Times New Roman" panose="02020603050405020304"/>
              </a:rPr>
              <a:t>found.</a:t>
            </a:r>
          </a:p>
          <a:p>
            <a:pPr algn="just">
              <a:lnSpc>
                <a:spcPct val="100000"/>
              </a:lnSpc>
              <a:spcBef>
                <a:spcPts val="30"/>
              </a:spcBef>
            </a:pPr>
            <a:endParaRPr sz="3650" dirty="0">
              <a:latin typeface="Times New Roman" panose="02020603050405020304"/>
              <a:cs typeface="Times New Roman" panose="02020603050405020304"/>
            </a:endParaRPr>
          </a:p>
          <a:p>
            <a:pPr marL="285750" marR="5080" indent="257810" algn="just">
              <a:lnSpc>
                <a:spcPct val="92000"/>
              </a:lnSpc>
              <a:spcBef>
                <a:spcPts val="5"/>
              </a:spcBef>
            </a:pPr>
            <a:r>
              <a:rPr sz="2800" spc="-5" dirty="0">
                <a:latin typeface="Times New Roman" panose="02020603050405020304"/>
                <a:cs typeface="Times New Roman" panose="02020603050405020304"/>
              </a:rPr>
              <a:t>Secondary infection with  staphylococci, streptococci and  Esterechia coli </a:t>
            </a:r>
            <a:r>
              <a:rPr sz="2800" dirty="0">
                <a:latin typeface="Times New Roman" panose="02020603050405020304"/>
                <a:cs typeface="Times New Roman" panose="02020603050405020304"/>
              </a:rPr>
              <a:t>is </a:t>
            </a:r>
            <a:r>
              <a:rPr sz="2800" spc="-5" dirty="0">
                <a:latin typeface="Times New Roman" panose="02020603050405020304"/>
                <a:cs typeface="Times New Roman" panose="02020603050405020304"/>
              </a:rPr>
              <a:t>found in half the </a:t>
            </a:r>
            <a:r>
              <a:rPr sz="2800" spc="-10" dirty="0">
                <a:latin typeface="Times New Roman" panose="02020603050405020304"/>
                <a:cs typeface="Times New Roman" panose="02020603050405020304"/>
              </a:rPr>
              <a:t>cases  </a:t>
            </a:r>
            <a:r>
              <a:rPr sz="2800" spc="-5" dirty="0">
                <a:latin typeface="Times New Roman" panose="02020603050405020304"/>
                <a:cs typeface="Times New Roman" panose="02020603050405020304"/>
              </a:rPr>
              <a:t>otherwise </a:t>
            </a:r>
            <a:r>
              <a:rPr sz="2800" dirty="0">
                <a:latin typeface="Times New Roman" panose="02020603050405020304"/>
                <a:cs typeface="Times New Roman" panose="02020603050405020304"/>
              </a:rPr>
              <a:t>the pus is</a:t>
            </a:r>
            <a:r>
              <a:rPr sz="2800" spc="-40" dirty="0">
                <a:latin typeface="Times New Roman" panose="02020603050405020304"/>
                <a:cs typeface="Times New Roman" panose="02020603050405020304"/>
              </a:rPr>
              <a:t> </a:t>
            </a:r>
            <a:r>
              <a:rPr sz="2800" spc="-5" dirty="0">
                <a:latin typeface="Times New Roman" panose="02020603050405020304"/>
                <a:cs typeface="Times New Roman" panose="02020603050405020304"/>
              </a:rPr>
              <a:t>sterile.</a:t>
            </a:r>
            <a:endParaRPr sz="2800" dirty="0">
              <a:latin typeface="Times New Roman" panose="02020603050405020304"/>
              <a:cs typeface="Times New Roman" panose="02020603050405020304"/>
            </a:endParaRPr>
          </a:p>
        </p:txBody>
      </p:sp>
      <p:sp>
        <p:nvSpPr>
          <p:cNvPr id="3" name="object 3"/>
          <p:cNvSpPr/>
          <p:nvPr/>
        </p:nvSpPr>
        <p:spPr>
          <a:xfrm>
            <a:off x="6477000" y="2286000"/>
            <a:ext cx="2202179" cy="17526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990600"/>
            <a:ext cx="8192134" cy="4270375"/>
          </a:xfrm>
          <a:prstGeom prst="rect">
            <a:avLst/>
          </a:prstGeom>
        </p:spPr>
        <p:txBody>
          <a:bodyPr vert="horz" wrap="square" lIns="0" tIns="87630" rIns="0" bIns="0" rtlCol="0">
            <a:spAutoFit/>
          </a:bodyPr>
          <a:lstStyle/>
          <a:p>
            <a:pPr marL="38100">
              <a:lnSpc>
                <a:spcPct val="100000"/>
              </a:lnSpc>
              <a:spcBef>
                <a:spcPts val="690"/>
              </a:spcBef>
            </a:pPr>
            <a:r>
              <a:rPr sz="2800" b="1" spc="-5" dirty="0">
                <a:latin typeface="Times New Roman" panose="02020603050405020304"/>
                <a:cs typeface="Times New Roman" panose="02020603050405020304"/>
              </a:rPr>
              <a:t>Clinical </a:t>
            </a:r>
            <a:r>
              <a:rPr sz="2800" b="1" spc="-10" dirty="0">
                <a:latin typeface="Times New Roman" panose="02020603050405020304"/>
                <a:cs typeface="Times New Roman" panose="02020603050405020304"/>
              </a:rPr>
              <a:t>features:</a:t>
            </a:r>
            <a:endParaRPr sz="2800" dirty="0">
              <a:latin typeface="Times New Roman" panose="02020603050405020304"/>
              <a:cs typeface="Times New Roman" panose="02020603050405020304"/>
            </a:endParaRPr>
          </a:p>
          <a:p>
            <a:pPr marL="311150" marR="724535" indent="-273050" algn="just">
              <a:lnSpc>
                <a:spcPct val="100000"/>
              </a:lnSpc>
              <a:spcBef>
                <a:spcPts val="590"/>
              </a:spcBef>
            </a:pPr>
            <a:r>
              <a:rPr sz="2925" spc="1897" baseline="16000" dirty="0">
                <a:solidFill>
                  <a:srgbClr val="D24716"/>
                </a:solidFill>
                <a:latin typeface="Symbol" panose="05050102010706020507"/>
                <a:cs typeface="Symbol" panose="05050102010706020507"/>
              </a:rPr>
              <a:t></a:t>
            </a:r>
            <a:r>
              <a:rPr sz="2925" spc="-104" baseline="16000" dirty="0">
                <a:solidFill>
                  <a:srgbClr val="D24716"/>
                </a:solidFill>
                <a:latin typeface="Times New Roman" panose="02020603050405020304"/>
                <a:cs typeface="Times New Roman" panose="02020603050405020304"/>
              </a:rPr>
              <a:t> </a:t>
            </a:r>
            <a:r>
              <a:rPr sz="2800" spc="-10" dirty="0">
                <a:latin typeface="Times New Roman" panose="02020603050405020304"/>
                <a:cs typeface="Times New Roman" panose="02020603050405020304"/>
              </a:rPr>
              <a:t>Amoebic abscess </a:t>
            </a:r>
            <a:r>
              <a:rPr sz="2800" spc="-5" dirty="0">
                <a:latin typeface="Times New Roman" panose="02020603050405020304"/>
                <a:cs typeface="Times New Roman" panose="02020603050405020304"/>
              </a:rPr>
              <a:t>develops </a:t>
            </a:r>
            <a:r>
              <a:rPr sz="2800" spc="-10" dirty="0">
                <a:latin typeface="Times New Roman" panose="02020603050405020304"/>
                <a:cs typeface="Times New Roman" panose="02020603050405020304"/>
              </a:rPr>
              <a:t>after </a:t>
            </a:r>
            <a:r>
              <a:rPr sz="2800" spc="-5" dirty="0">
                <a:latin typeface="Times New Roman" panose="02020603050405020304"/>
                <a:cs typeface="Times New Roman" panose="02020603050405020304"/>
              </a:rPr>
              <a:t>attack </a:t>
            </a:r>
            <a:r>
              <a:rPr sz="2800" dirty="0">
                <a:latin typeface="Times New Roman" panose="02020603050405020304"/>
                <a:cs typeface="Times New Roman" panose="02020603050405020304"/>
              </a:rPr>
              <a:t>of </a:t>
            </a:r>
            <a:r>
              <a:rPr sz="2800" b="1" spc="-10" dirty="0">
                <a:latin typeface="Times New Roman" panose="02020603050405020304"/>
                <a:cs typeface="Times New Roman" panose="02020603050405020304"/>
              </a:rPr>
              <a:t>amoebic  </a:t>
            </a:r>
            <a:r>
              <a:rPr sz="2800" b="1" spc="-5" dirty="0">
                <a:latin typeface="Times New Roman" panose="02020603050405020304"/>
                <a:cs typeface="Times New Roman" panose="02020603050405020304"/>
              </a:rPr>
              <a:t>dysentry</a:t>
            </a:r>
            <a:endParaRPr sz="2800" b="1" dirty="0">
              <a:latin typeface="Times New Roman" panose="02020603050405020304"/>
              <a:cs typeface="Times New Roman" panose="02020603050405020304"/>
            </a:endParaRPr>
          </a:p>
          <a:p>
            <a:pPr marL="311150" marR="30480" indent="-273050" algn="just">
              <a:lnSpc>
                <a:spcPct val="100000"/>
              </a:lnSpc>
              <a:spcBef>
                <a:spcPts val="600"/>
              </a:spcBef>
            </a:pPr>
            <a:r>
              <a:rPr sz="2925" spc="1897" baseline="16000" dirty="0">
                <a:solidFill>
                  <a:srgbClr val="D24716"/>
                </a:solidFill>
                <a:latin typeface="Symbol" panose="05050102010706020507"/>
                <a:cs typeface="Symbol" panose="05050102010706020507"/>
              </a:rPr>
              <a:t></a:t>
            </a:r>
            <a:r>
              <a:rPr sz="2925" spc="-89" baseline="16000" dirty="0">
                <a:solidFill>
                  <a:srgbClr val="D24716"/>
                </a:solidFill>
                <a:latin typeface="Times New Roman" panose="02020603050405020304"/>
                <a:cs typeface="Times New Roman" panose="02020603050405020304"/>
              </a:rPr>
              <a:t> </a:t>
            </a:r>
            <a:r>
              <a:rPr sz="2800" spc="-5" dirty="0">
                <a:latin typeface="Times New Roman" panose="02020603050405020304"/>
                <a:cs typeface="Times New Roman" panose="02020603050405020304"/>
              </a:rPr>
              <a:t>It </a:t>
            </a:r>
            <a:r>
              <a:rPr sz="2800" spc="-15" dirty="0">
                <a:latin typeface="Times New Roman" panose="02020603050405020304"/>
                <a:cs typeface="Times New Roman" panose="02020603050405020304"/>
              </a:rPr>
              <a:t>may </a:t>
            </a:r>
            <a:r>
              <a:rPr sz="2800" spc="-5" dirty="0">
                <a:latin typeface="Times New Roman" panose="02020603050405020304"/>
                <a:cs typeface="Times New Roman" panose="02020603050405020304"/>
              </a:rPr>
              <a:t>also develop </a:t>
            </a:r>
            <a:r>
              <a:rPr sz="2800" spc="-10" dirty="0">
                <a:latin typeface="Times New Roman" panose="02020603050405020304"/>
                <a:cs typeface="Times New Roman" panose="02020603050405020304"/>
              </a:rPr>
              <a:t>even </a:t>
            </a:r>
            <a:r>
              <a:rPr sz="2800" dirty="0">
                <a:latin typeface="Times New Roman" panose="02020603050405020304"/>
                <a:cs typeface="Times New Roman" panose="02020603050405020304"/>
              </a:rPr>
              <a:t>in a </a:t>
            </a:r>
            <a:r>
              <a:rPr sz="2800" spc="-5" dirty="0">
                <a:latin typeface="Times New Roman" panose="02020603050405020304"/>
                <a:cs typeface="Times New Roman" panose="02020603050405020304"/>
              </a:rPr>
              <a:t>carrier who </a:t>
            </a:r>
            <a:r>
              <a:rPr sz="2800" spc="-10" dirty="0">
                <a:latin typeface="Times New Roman" panose="02020603050405020304"/>
                <a:cs typeface="Times New Roman" panose="02020603050405020304"/>
              </a:rPr>
              <a:t>hasn’t </a:t>
            </a:r>
            <a:r>
              <a:rPr sz="2800" spc="-5" dirty="0">
                <a:latin typeface="Times New Roman" panose="02020603050405020304"/>
                <a:cs typeface="Times New Roman" panose="02020603050405020304"/>
              </a:rPr>
              <a:t>shown  definite symptoms and </a:t>
            </a:r>
            <a:r>
              <a:rPr sz="2800" dirty="0">
                <a:latin typeface="Times New Roman" panose="02020603050405020304"/>
                <a:cs typeface="Times New Roman" panose="02020603050405020304"/>
              </a:rPr>
              <a:t>signs of </a:t>
            </a:r>
            <a:r>
              <a:rPr sz="2800" spc="-5" dirty="0">
                <a:latin typeface="Times New Roman" panose="02020603050405020304"/>
                <a:cs typeface="Times New Roman" panose="02020603050405020304"/>
              </a:rPr>
              <a:t>amoebic</a:t>
            </a:r>
            <a:r>
              <a:rPr sz="2800" spc="-60" dirty="0">
                <a:latin typeface="Times New Roman" panose="02020603050405020304"/>
                <a:cs typeface="Times New Roman" panose="02020603050405020304"/>
              </a:rPr>
              <a:t> </a:t>
            </a:r>
            <a:r>
              <a:rPr sz="2800" dirty="0">
                <a:latin typeface="Times New Roman" panose="02020603050405020304"/>
                <a:cs typeface="Times New Roman" panose="02020603050405020304"/>
              </a:rPr>
              <a:t>dysentry</a:t>
            </a:r>
          </a:p>
          <a:p>
            <a:pPr marL="311150" marR="51435" indent="-273050" algn="just">
              <a:lnSpc>
                <a:spcPts val="3350"/>
              </a:lnSpc>
              <a:spcBef>
                <a:spcPts val="720"/>
              </a:spcBef>
            </a:pPr>
            <a:r>
              <a:rPr sz="2925" spc="1897" baseline="16000" dirty="0">
                <a:solidFill>
                  <a:srgbClr val="D24716"/>
                </a:solidFill>
                <a:latin typeface="Symbol" panose="05050102010706020507"/>
                <a:cs typeface="Symbol" panose="05050102010706020507"/>
              </a:rPr>
              <a:t></a:t>
            </a:r>
            <a:r>
              <a:rPr sz="2925" spc="-270" baseline="16000" dirty="0">
                <a:solidFill>
                  <a:srgbClr val="D24716"/>
                </a:solidFill>
                <a:latin typeface="Times New Roman" panose="02020603050405020304"/>
                <a:cs typeface="Times New Roman" panose="02020603050405020304"/>
              </a:rPr>
              <a:t> </a:t>
            </a:r>
            <a:r>
              <a:rPr sz="2800" spc="-5" dirty="0">
                <a:latin typeface="Times New Roman" panose="02020603050405020304"/>
                <a:cs typeface="Times New Roman" panose="02020603050405020304"/>
              </a:rPr>
              <a:t>Though </a:t>
            </a:r>
            <a:r>
              <a:rPr sz="2800" b="1" spc="-10" dirty="0">
                <a:latin typeface="Times New Roman" panose="02020603050405020304"/>
                <a:cs typeface="Times New Roman" panose="02020603050405020304"/>
              </a:rPr>
              <a:t>anemia</a:t>
            </a:r>
            <a:r>
              <a:rPr sz="2800" spc="-10" dirty="0">
                <a:latin typeface="Times New Roman" panose="02020603050405020304"/>
                <a:cs typeface="Times New Roman" panose="02020603050405020304"/>
              </a:rPr>
              <a:t> </a:t>
            </a:r>
            <a:r>
              <a:rPr sz="2800" spc="-5" dirty="0">
                <a:latin typeface="Times New Roman" panose="02020603050405020304"/>
                <a:cs typeface="Times New Roman" panose="02020603050405020304"/>
              </a:rPr>
              <a:t>and </a:t>
            </a:r>
            <a:r>
              <a:rPr sz="2800" b="1" dirty="0">
                <a:latin typeface="Times New Roman" panose="02020603050405020304"/>
                <a:cs typeface="Times New Roman" panose="02020603050405020304"/>
              </a:rPr>
              <a:t>loss of </a:t>
            </a:r>
            <a:r>
              <a:rPr lang="en-US" sz="2800" b="1" dirty="0" smtClean="0">
                <a:latin typeface="Times New Roman" panose="02020603050405020304"/>
                <a:cs typeface="Times New Roman" panose="02020603050405020304"/>
              </a:rPr>
              <a:t> w</a:t>
            </a:r>
            <a:r>
              <a:rPr sz="2800" b="1" dirty="0" smtClean="0">
                <a:latin typeface="Times New Roman" panose="02020603050405020304"/>
                <a:cs typeface="Times New Roman" panose="02020603050405020304"/>
              </a:rPr>
              <a:t>eight</a:t>
            </a:r>
            <a:r>
              <a:rPr sz="2800" dirty="0" smtClean="0">
                <a:latin typeface="Times New Roman" panose="02020603050405020304"/>
                <a:cs typeface="Times New Roman" panose="02020603050405020304"/>
              </a:rPr>
              <a:t> </a:t>
            </a:r>
            <a:r>
              <a:rPr sz="2800" spc="-5" dirty="0">
                <a:latin typeface="Times New Roman" panose="02020603050405020304"/>
                <a:cs typeface="Times New Roman" panose="02020603050405020304"/>
              </a:rPr>
              <a:t>are first </a:t>
            </a:r>
            <a:r>
              <a:rPr sz="2800" dirty="0">
                <a:latin typeface="Times New Roman" panose="02020603050405020304"/>
                <a:cs typeface="Times New Roman" panose="02020603050405020304"/>
              </a:rPr>
              <a:t>to </a:t>
            </a:r>
            <a:r>
              <a:rPr sz="2800" spc="-20" dirty="0">
                <a:latin typeface="Times New Roman" panose="02020603050405020304"/>
                <a:cs typeface="Times New Roman" panose="02020603050405020304"/>
              </a:rPr>
              <a:t>appear, </a:t>
            </a:r>
            <a:r>
              <a:rPr sz="2800" dirty="0">
                <a:latin typeface="Times New Roman" panose="02020603050405020304"/>
                <a:cs typeface="Times New Roman" panose="02020603050405020304"/>
              </a:rPr>
              <a:t>yet  </a:t>
            </a:r>
            <a:r>
              <a:rPr sz="2800" spc="-5" dirty="0">
                <a:latin typeface="Times New Roman" panose="02020603050405020304"/>
                <a:cs typeface="Times New Roman" panose="02020603050405020304"/>
              </a:rPr>
              <a:t>the typical symptoms</a:t>
            </a:r>
            <a:r>
              <a:rPr sz="2800" spc="-30" dirty="0">
                <a:latin typeface="Times New Roman" panose="02020603050405020304"/>
                <a:cs typeface="Times New Roman" panose="02020603050405020304"/>
              </a:rPr>
              <a:t> </a:t>
            </a:r>
            <a:r>
              <a:rPr sz="2800" spc="-5" dirty="0">
                <a:latin typeface="Times New Roman" panose="02020603050405020304"/>
                <a:cs typeface="Times New Roman" panose="02020603050405020304"/>
              </a:rPr>
              <a:t>are</a:t>
            </a:r>
            <a:endParaRPr sz="2800" dirty="0">
              <a:latin typeface="Times New Roman" panose="02020603050405020304"/>
              <a:cs typeface="Times New Roman" panose="02020603050405020304"/>
            </a:endParaRPr>
          </a:p>
          <a:p>
            <a:pPr marL="311150" marR="184785" indent="787400" algn="just">
              <a:lnSpc>
                <a:spcPct val="100000"/>
              </a:lnSpc>
              <a:spcBef>
                <a:spcPts val="490"/>
              </a:spcBef>
            </a:pPr>
            <a:endParaRPr sz="2800" dirty="0">
              <a:latin typeface="Times New Roman" panose="02020603050405020304"/>
              <a:cs typeface="Times New Roman" panose="02020603050405020304"/>
            </a:endParaRPr>
          </a:p>
        </p:txBody>
      </p:sp>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772400" cy="5816600"/>
          </a:xfrm>
        </p:spPr>
        <p:txBody>
          <a:bodyPr wrap="square"/>
          <a:lstStyle/>
          <a:p>
            <a:pPr algn="just">
              <a:lnSpc>
                <a:spcPct val="150000"/>
              </a:lnSpc>
            </a:pPr>
            <a:r>
              <a:rPr lang="en-IN" b="1" spc="-15" dirty="0">
                <a:sym typeface="+mn-ea"/>
              </a:rPr>
              <a:t>	</a:t>
            </a:r>
            <a:r>
              <a:rPr b="1" spc="-15" dirty="0">
                <a:sym typeface="+mn-ea"/>
              </a:rPr>
              <a:t>Fever- </a:t>
            </a:r>
            <a:r>
              <a:rPr b="1" dirty="0">
                <a:sym typeface="+mn-ea"/>
              </a:rPr>
              <a:t>upto </a:t>
            </a:r>
            <a:r>
              <a:rPr b="1" spc="-5" dirty="0">
                <a:sym typeface="+mn-ea"/>
              </a:rPr>
              <a:t>39”C</a:t>
            </a:r>
            <a:r>
              <a:rPr spc="-5" dirty="0">
                <a:sym typeface="+mn-ea"/>
              </a:rPr>
              <a:t> </a:t>
            </a:r>
            <a:r>
              <a:rPr dirty="0">
                <a:sym typeface="+mn-ea"/>
              </a:rPr>
              <a:t>or </a:t>
            </a:r>
            <a:r>
              <a:rPr spc="-5" dirty="0">
                <a:sym typeface="+mn-ea"/>
              </a:rPr>
              <a:t>even more particularly at  </a:t>
            </a:r>
            <a:r>
              <a:rPr dirty="0">
                <a:sym typeface="+mn-ea"/>
              </a:rPr>
              <a:t>night, </a:t>
            </a:r>
            <a:r>
              <a:rPr spc="-5" dirty="0">
                <a:sym typeface="+mn-ea"/>
              </a:rPr>
              <a:t>associated with chills </a:t>
            </a:r>
            <a:r>
              <a:rPr dirty="0">
                <a:sym typeface="+mn-ea"/>
              </a:rPr>
              <a:t>and </a:t>
            </a:r>
            <a:r>
              <a:rPr spc="-5" dirty="0">
                <a:sym typeface="+mn-ea"/>
              </a:rPr>
              <a:t>sweating. Unless </a:t>
            </a:r>
            <a:r>
              <a:rPr dirty="0">
                <a:sym typeface="+mn-ea"/>
              </a:rPr>
              <a:t>its  </a:t>
            </a:r>
            <a:r>
              <a:rPr spc="-5" dirty="0">
                <a:sym typeface="+mn-ea"/>
              </a:rPr>
              <a:t>complicated </a:t>
            </a:r>
            <a:r>
              <a:rPr dirty="0">
                <a:sym typeface="+mn-ea"/>
              </a:rPr>
              <a:t>by </a:t>
            </a:r>
            <a:r>
              <a:rPr spc="-5" dirty="0">
                <a:sym typeface="+mn-ea"/>
              </a:rPr>
              <a:t>secondary infection </a:t>
            </a:r>
            <a:r>
              <a:rPr dirty="0">
                <a:sym typeface="+mn-ea"/>
              </a:rPr>
              <a:t>the </a:t>
            </a:r>
            <a:r>
              <a:rPr spc="-5" dirty="0">
                <a:sym typeface="+mn-ea"/>
              </a:rPr>
              <a:t>temperature </a:t>
            </a:r>
            <a:r>
              <a:rPr dirty="0">
                <a:sym typeface="+mn-ea"/>
              </a:rPr>
              <a:t>is  </a:t>
            </a:r>
            <a:r>
              <a:rPr spc="-5" dirty="0">
                <a:sym typeface="+mn-ea"/>
              </a:rPr>
              <a:t>usually less </a:t>
            </a:r>
            <a:r>
              <a:rPr dirty="0">
                <a:sym typeface="+mn-ea"/>
              </a:rPr>
              <a:t>than that of</a:t>
            </a:r>
            <a:r>
              <a:rPr spc="-10" dirty="0">
                <a:sym typeface="+mn-ea"/>
              </a:rPr>
              <a:t> </a:t>
            </a:r>
            <a:r>
              <a:rPr spc="-5" dirty="0">
                <a:sym typeface="+mn-ea"/>
              </a:rPr>
              <a:t>pyogenic.</a:t>
            </a:r>
            <a:br>
              <a:rPr spc="-5" dirty="0">
                <a:sym typeface="+mn-ea"/>
              </a:rPr>
            </a:br>
            <a:r>
              <a:rPr dirty="0">
                <a:latin typeface="Times New Roman" panose="02020603050405020304"/>
                <a:cs typeface="Times New Roman" panose="02020603050405020304"/>
              </a:rPr>
              <a:t/>
            </a:r>
            <a:br>
              <a:rPr dirty="0">
                <a:latin typeface="Times New Roman" panose="02020603050405020304"/>
                <a:cs typeface="Times New Roman" panose="02020603050405020304"/>
              </a:rPr>
            </a:br>
            <a:r>
              <a:rPr lang="en-IN" spc="-5" dirty="0">
                <a:sym typeface="+mn-ea"/>
              </a:rPr>
              <a:t>	</a:t>
            </a:r>
            <a:r>
              <a:rPr spc="-5" dirty="0">
                <a:sym typeface="+mn-ea"/>
              </a:rPr>
              <a:t>Pain- </a:t>
            </a:r>
            <a:r>
              <a:rPr dirty="0">
                <a:sym typeface="+mn-ea"/>
              </a:rPr>
              <a:t>is usually </a:t>
            </a:r>
            <a:r>
              <a:rPr spc="-5" dirty="0">
                <a:sym typeface="+mn-ea"/>
              </a:rPr>
              <a:t>felt over </a:t>
            </a:r>
            <a:r>
              <a:rPr dirty="0">
                <a:sym typeface="+mn-ea"/>
              </a:rPr>
              <a:t>the </a:t>
            </a:r>
            <a:r>
              <a:rPr b="1" dirty="0">
                <a:sym typeface="+mn-ea"/>
              </a:rPr>
              <a:t>right </a:t>
            </a:r>
            <a:r>
              <a:rPr b="1" spc="-5" dirty="0">
                <a:sym typeface="+mn-ea"/>
              </a:rPr>
              <a:t>lower  intercostal spaces</a:t>
            </a:r>
            <a:r>
              <a:rPr spc="-5" dirty="0">
                <a:sym typeface="+mn-ea"/>
              </a:rPr>
              <a:t> </a:t>
            </a:r>
            <a:r>
              <a:rPr dirty="0">
                <a:sym typeface="+mn-ea"/>
              </a:rPr>
              <a:t>but the </a:t>
            </a:r>
            <a:r>
              <a:rPr spc="-5" dirty="0">
                <a:sym typeface="+mn-ea"/>
              </a:rPr>
              <a:t>site </a:t>
            </a:r>
            <a:r>
              <a:rPr dirty="0">
                <a:sym typeface="+mn-ea"/>
              </a:rPr>
              <a:t>of </a:t>
            </a:r>
            <a:r>
              <a:rPr spc="-5" dirty="0">
                <a:sym typeface="+mn-ea"/>
              </a:rPr>
              <a:t>pain </a:t>
            </a:r>
            <a:r>
              <a:rPr dirty="0">
                <a:sym typeface="+mn-ea"/>
              </a:rPr>
              <a:t>is </a:t>
            </a:r>
            <a:r>
              <a:rPr spc="-5" dirty="0">
                <a:sym typeface="+mn-ea"/>
              </a:rPr>
              <a:t>usually related  to the location </a:t>
            </a:r>
            <a:r>
              <a:rPr dirty="0">
                <a:sym typeface="+mn-ea"/>
              </a:rPr>
              <a:t>of </a:t>
            </a:r>
            <a:r>
              <a:rPr spc="-5" dirty="0">
                <a:sym typeface="+mn-ea"/>
              </a:rPr>
              <a:t>hepatic</a:t>
            </a:r>
            <a:r>
              <a:rPr spc="-35" dirty="0">
                <a:sym typeface="+mn-ea"/>
              </a:rPr>
              <a:t> </a:t>
            </a:r>
            <a:r>
              <a:rPr spc="-5" dirty="0">
                <a:sym typeface="+mn-ea"/>
              </a:rPr>
              <a:t>abscess.</a:t>
            </a:r>
            <a:r>
              <a:rPr dirty="0">
                <a:latin typeface="Times New Roman" panose="02020603050405020304"/>
                <a:cs typeface="Times New Roman" panose="02020603050405020304"/>
              </a:rPr>
              <a:t/>
            </a:r>
            <a:br>
              <a:rPr dirty="0">
                <a:latin typeface="Times New Roman" panose="02020603050405020304"/>
                <a:cs typeface="Times New Roman" panose="02020603050405020304"/>
              </a:rPr>
            </a:b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56870" y="186690"/>
            <a:ext cx="7263130" cy="6628765"/>
          </a:xfrm>
          <a:prstGeom prst="rect">
            <a:avLst/>
          </a:prstGeom>
        </p:spPr>
        <p:txBody>
          <a:bodyPr vert="horz" wrap="square" lIns="0" tIns="12700" rIns="0" bIns="0" rtlCol="0">
            <a:spAutoFit/>
          </a:bodyPr>
          <a:lstStyle/>
          <a:p>
            <a:pPr marL="311150" marR="619760" indent="-273050" algn="just">
              <a:lnSpc>
                <a:spcPct val="150000"/>
              </a:lnSpc>
              <a:spcBef>
                <a:spcPts val="100"/>
              </a:spcBef>
              <a:tabLst>
                <a:tab pos="2825750" algn="l"/>
              </a:tabLst>
            </a:pPr>
            <a:r>
              <a:rPr sz="2925" spc="1897" baseline="16000" dirty="0">
                <a:solidFill>
                  <a:srgbClr val="D24716"/>
                </a:solidFill>
                <a:latin typeface="Symbol" panose="05050102010706020507"/>
                <a:cs typeface="Symbol" panose="05050102010706020507"/>
              </a:rPr>
              <a:t></a:t>
            </a:r>
            <a:r>
              <a:rPr sz="2925" spc="-120" baseline="16000" dirty="0">
                <a:solidFill>
                  <a:srgbClr val="D24716"/>
                </a:solidFill>
                <a:latin typeface="Times New Roman" panose="02020603050405020304"/>
                <a:cs typeface="Times New Roman" panose="02020603050405020304"/>
              </a:rPr>
              <a:t> </a:t>
            </a:r>
            <a:r>
              <a:rPr sz="2800" spc="-5" dirty="0">
                <a:latin typeface="Times New Roman" panose="02020603050405020304"/>
                <a:cs typeface="Times New Roman" panose="02020603050405020304"/>
              </a:rPr>
              <a:t>Superior</a:t>
            </a:r>
            <a:r>
              <a:rPr sz="2800" dirty="0">
                <a:latin typeface="Times New Roman" panose="02020603050405020304"/>
                <a:cs typeface="Times New Roman" panose="02020603050405020304"/>
              </a:rPr>
              <a:t> </a:t>
            </a:r>
            <a:r>
              <a:rPr sz="2800" spc="-5" dirty="0">
                <a:latin typeface="Times New Roman" panose="02020603050405020304"/>
                <a:cs typeface="Times New Roman" panose="02020603050405020304"/>
              </a:rPr>
              <a:t>surface	</a:t>
            </a:r>
            <a:r>
              <a:rPr sz="2800" spc="-10" dirty="0">
                <a:latin typeface="Times New Roman" panose="02020603050405020304"/>
                <a:cs typeface="Times New Roman" panose="02020603050405020304"/>
              </a:rPr>
              <a:t>abscess may </a:t>
            </a:r>
            <a:r>
              <a:rPr sz="2800" spc="-5" dirty="0">
                <a:latin typeface="Times New Roman" panose="02020603050405020304"/>
                <a:cs typeface="Times New Roman" panose="02020603050405020304"/>
              </a:rPr>
              <a:t>cause </a:t>
            </a:r>
            <a:r>
              <a:rPr sz="2800" dirty="0">
                <a:latin typeface="Times New Roman" panose="02020603050405020304"/>
                <a:cs typeface="Times New Roman" panose="02020603050405020304"/>
              </a:rPr>
              <a:t>pain  </a:t>
            </a:r>
            <a:r>
              <a:rPr sz="2800" spc="-5" dirty="0">
                <a:latin typeface="Times New Roman" panose="02020603050405020304"/>
                <a:cs typeface="Times New Roman" panose="02020603050405020304"/>
              </a:rPr>
              <a:t>referred </a:t>
            </a:r>
            <a:r>
              <a:rPr sz="2800" dirty="0">
                <a:latin typeface="Times New Roman" panose="02020603050405020304"/>
                <a:cs typeface="Times New Roman" panose="02020603050405020304"/>
              </a:rPr>
              <a:t>to the right</a:t>
            </a:r>
            <a:r>
              <a:rPr sz="2800" spc="-45" dirty="0">
                <a:latin typeface="Times New Roman" panose="02020603050405020304"/>
                <a:cs typeface="Times New Roman" panose="02020603050405020304"/>
              </a:rPr>
              <a:t> </a:t>
            </a:r>
            <a:r>
              <a:rPr sz="2800" dirty="0">
                <a:latin typeface="Times New Roman" panose="02020603050405020304"/>
                <a:cs typeface="Times New Roman" panose="02020603050405020304"/>
              </a:rPr>
              <a:t>shoulder</a:t>
            </a:r>
          </a:p>
          <a:p>
            <a:pPr marL="311150" marR="266065" indent="-273050" algn="just">
              <a:lnSpc>
                <a:spcPct val="150000"/>
              </a:lnSpc>
              <a:spcBef>
                <a:spcPts val="590"/>
              </a:spcBef>
              <a:tabLst>
                <a:tab pos="1467485" algn="l"/>
              </a:tabLst>
            </a:pPr>
            <a:r>
              <a:rPr sz="2925" spc="1897" baseline="16000" dirty="0">
                <a:solidFill>
                  <a:srgbClr val="D24716"/>
                </a:solidFill>
                <a:latin typeface="Symbol" panose="05050102010706020507"/>
                <a:cs typeface="Symbol" panose="05050102010706020507"/>
              </a:rPr>
              <a:t></a:t>
            </a:r>
            <a:r>
              <a:rPr sz="2925" spc="-120" baseline="16000" dirty="0">
                <a:solidFill>
                  <a:srgbClr val="D24716"/>
                </a:solidFill>
                <a:latin typeface="Times New Roman" panose="02020603050405020304"/>
                <a:cs typeface="Times New Roman" panose="02020603050405020304"/>
              </a:rPr>
              <a:t> </a:t>
            </a:r>
            <a:r>
              <a:rPr sz="2800" spc="-40" dirty="0">
                <a:latin typeface="Times New Roman" panose="02020603050405020304"/>
                <a:cs typeface="Times New Roman" panose="02020603050405020304"/>
              </a:rPr>
              <a:t>Tender	</a:t>
            </a:r>
            <a:r>
              <a:rPr sz="2800" spc="-5" dirty="0">
                <a:latin typeface="Times New Roman" panose="02020603050405020304"/>
                <a:cs typeface="Times New Roman" panose="02020603050405020304"/>
              </a:rPr>
              <a:t>hepatomegaly </a:t>
            </a:r>
            <a:r>
              <a:rPr sz="2800" dirty="0">
                <a:latin typeface="Times New Roman" panose="02020603050405020304"/>
                <a:cs typeface="Times New Roman" panose="02020603050405020304"/>
              </a:rPr>
              <a:t>is </a:t>
            </a:r>
            <a:r>
              <a:rPr sz="2800" spc="-5" dirty="0">
                <a:latin typeface="Times New Roman" panose="02020603050405020304"/>
                <a:cs typeface="Times New Roman" panose="02020603050405020304"/>
              </a:rPr>
              <a:t>often seen,  tenderness and </a:t>
            </a:r>
            <a:r>
              <a:rPr sz="2800" dirty="0">
                <a:latin typeface="Times New Roman" panose="02020603050405020304"/>
                <a:cs typeface="Times New Roman" panose="02020603050405020304"/>
              </a:rPr>
              <a:t>rigidity is </a:t>
            </a:r>
            <a:r>
              <a:rPr sz="2800" spc="-10" dirty="0">
                <a:latin typeface="Times New Roman" panose="02020603050405020304"/>
                <a:cs typeface="Times New Roman" panose="02020603050405020304"/>
              </a:rPr>
              <a:t>felt </a:t>
            </a:r>
            <a:r>
              <a:rPr sz="2800" dirty="0">
                <a:latin typeface="Times New Roman" panose="02020603050405020304"/>
                <a:cs typeface="Times New Roman" panose="02020603050405020304"/>
              </a:rPr>
              <a:t>just </a:t>
            </a:r>
            <a:r>
              <a:rPr sz="2800" spc="-5" dirty="0">
                <a:latin typeface="Times New Roman" panose="02020603050405020304"/>
                <a:cs typeface="Times New Roman" panose="02020603050405020304"/>
              </a:rPr>
              <a:t>below </a:t>
            </a:r>
            <a:r>
              <a:rPr sz="2800" dirty="0">
                <a:latin typeface="Times New Roman" panose="02020603050405020304"/>
                <a:cs typeface="Times New Roman" panose="02020603050405020304"/>
              </a:rPr>
              <a:t>the  right </a:t>
            </a:r>
            <a:r>
              <a:rPr sz="2800" spc="-5" dirty="0">
                <a:latin typeface="Times New Roman" panose="02020603050405020304"/>
                <a:cs typeface="Times New Roman" panose="02020603050405020304"/>
              </a:rPr>
              <a:t>costal </a:t>
            </a:r>
            <a:r>
              <a:rPr sz="2800" spc="-15" dirty="0">
                <a:latin typeface="Times New Roman" panose="02020603050405020304"/>
                <a:cs typeface="Times New Roman" panose="02020603050405020304"/>
              </a:rPr>
              <a:t>margin. </a:t>
            </a:r>
            <a:r>
              <a:rPr sz="2800" dirty="0">
                <a:latin typeface="Times New Roman" panose="02020603050405020304"/>
                <a:cs typeface="Times New Roman" panose="02020603050405020304"/>
              </a:rPr>
              <a:t>If </a:t>
            </a:r>
            <a:r>
              <a:rPr sz="2800" spc="-5" dirty="0">
                <a:latin typeface="Times New Roman" panose="02020603050405020304"/>
                <a:cs typeface="Times New Roman" panose="02020603050405020304"/>
              </a:rPr>
              <a:t>left </a:t>
            </a:r>
            <a:r>
              <a:rPr sz="2800" dirty="0">
                <a:latin typeface="Times New Roman" panose="02020603050405020304"/>
                <a:cs typeface="Times New Roman" panose="02020603050405020304"/>
              </a:rPr>
              <a:t>lobe is involved  </a:t>
            </a:r>
            <a:r>
              <a:rPr sz="2800" spc="-5" dirty="0">
                <a:latin typeface="Times New Roman" panose="02020603050405020304"/>
                <a:cs typeface="Times New Roman" panose="02020603050405020304"/>
              </a:rPr>
              <a:t>then tender swelling in</a:t>
            </a:r>
            <a:r>
              <a:rPr sz="2800" spc="5" dirty="0">
                <a:latin typeface="Times New Roman" panose="02020603050405020304"/>
                <a:cs typeface="Times New Roman" panose="02020603050405020304"/>
              </a:rPr>
              <a:t> </a:t>
            </a:r>
            <a:r>
              <a:rPr sz="2800" spc="-5" dirty="0">
                <a:latin typeface="Times New Roman" panose="02020603050405020304"/>
                <a:cs typeface="Times New Roman" panose="02020603050405020304"/>
              </a:rPr>
              <a:t>epigastrium</a:t>
            </a:r>
            <a:endParaRPr sz="2800" dirty="0">
              <a:latin typeface="Times New Roman" panose="02020603050405020304"/>
              <a:cs typeface="Times New Roman" panose="02020603050405020304"/>
            </a:endParaRPr>
          </a:p>
          <a:p>
            <a:pPr marL="311150" marR="30480" indent="-273050" algn="just">
              <a:lnSpc>
                <a:spcPct val="150000"/>
              </a:lnSpc>
              <a:spcBef>
                <a:spcPts val="600"/>
              </a:spcBef>
            </a:pPr>
            <a:r>
              <a:rPr sz="2925" spc="1897" baseline="16000" dirty="0">
                <a:solidFill>
                  <a:srgbClr val="D24716"/>
                </a:solidFill>
                <a:latin typeface="Symbol" panose="05050102010706020507"/>
                <a:cs typeface="Symbol" panose="05050102010706020507"/>
              </a:rPr>
              <a:t></a:t>
            </a:r>
            <a:r>
              <a:rPr sz="2925" spc="1897" baseline="16000" dirty="0">
                <a:solidFill>
                  <a:srgbClr val="D24716"/>
                </a:solidFill>
                <a:latin typeface="Times New Roman" panose="02020603050405020304"/>
                <a:cs typeface="Times New Roman" panose="02020603050405020304"/>
              </a:rPr>
              <a:t> </a:t>
            </a:r>
            <a:r>
              <a:rPr sz="2800" spc="-5" dirty="0">
                <a:latin typeface="Times New Roman" panose="02020603050405020304"/>
                <a:cs typeface="Times New Roman" panose="02020603050405020304"/>
              </a:rPr>
              <a:t>Unfortunately </a:t>
            </a:r>
            <a:r>
              <a:rPr sz="2800" dirty="0">
                <a:latin typeface="Times New Roman" panose="02020603050405020304"/>
                <a:cs typeface="Times New Roman" panose="02020603050405020304"/>
              </a:rPr>
              <a:t>only </a:t>
            </a:r>
            <a:r>
              <a:rPr sz="2800" spc="-5" dirty="0">
                <a:latin typeface="Times New Roman" panose="02020603050405020304"/>
                <a:cs typeface="Times New Roman" panose="02020603050405020304"/>
              </a:rPr>
              <a:t>one-third </a:t>
            </a:r>
            <a:r>
              <a:rPr sz="2800" dirty="0">
                <a:latin typeface="Times New Roman" panose="02020603050405020304"/>
                <a:cs typeface="Times New Roman" panose="02020603050405020304"/>
              </a:rPr>
              <a:t>to </a:t>
            </a:r>
            <a:r>
              <a:rPr sz="2800" spc="-5" dirty="0">
                <a:latin typeface="Times New Roman" panose="02020603050405020304"/>
                <a:cs typeface="Times New Roman" panose="02020603050405020304"/>
              </a:rPr>
              <a:t>half </a:t>
            </a:r>
            <a:r>
              <a:rPr sz="2800" dirty="0">
                <a:latin typeface="Times New Roman" panose="02020603050405020304"/>
                <a:cs typeface="Times New Roman" panose="02020603050405020304"/>
              </a:rPr>
              <a:t>the  </a:t>
            </a:r>
            <a:r>
              <a:rPr sz="2800" spc="-5" dirty="0">
                <a:latin typeface="Times New Roman" panose="02020603050405020304"/>
                <a:cs typeface="Times New Roman" panose="02020603050405020304"/>
              </a:rPr>
              <a:t>patients </a:t>
            </a:r>
            <a:r>
              <a:rPr sz="2800" spc="-20" dirty="0">
                <a:latin typeface="Times New Roman" panose="02020603050405020304"/>
                <a:cs typeface="Times New Roman" panose="02020603050405020304"/>
              </a:rPr>
              <a:t>offer </a:t>
            </a:r>
            <a:r>
              <a:rPr sz="2800" dirty="0">
                <a:latin typeface="Times New Roman" panose="02020603050405020304"/>
                <a:cs typeface="Times New Roman" panose="02020603050405020304"/>
              </a:rPr>
              <a:t>history of previous </a:t>
            </a:r>
            <a:r>
              <a:rPr sz="2800" spc="-5" dirty="0">
                <a:latin typeface="Times New Roman" panose="02020603050405020304"/>
                <a:cs typeface="Times New Roman" panose="02020603050405020304"/>
              </a:rPr>
              <a:t>diarrhoea,  clinical jaundice </a:t>
            </a:r>
            <a:r>
              <a:rPr sz="2800" dirty="0">
                <a:latin typeface="Times New Roman" panose="02020603050405020304"/>
                <a:cs typeface="Times New Roman" panose="02020603050405020304"/>
              </a:rPr>
              <a:t>is </a:t>
            </a:r>
            <a:r>
              <a:rPr sz="2800" spc="-5" dirty="0">
                <a:latin typeface="Times New Roman" panose="02020603050405020304"/>
                <a:cs typeface="Times New Roman" panose="02020603050405020304"/>
              </a:rPr>
              <a:t>rare, abnormal pulmonary  </a:t>
            </a:r>
            <a:r>
              <a:rPr sz="2800" dirty="0">
                <a:latin typeface="Times New Roman" panose="02020603050405020304"/>
                <a:cs typeface="Times New Roman" panose="02020603050405020304"/>
              </a:rPr>
              <a:t>signs </a:t>
            </a:r>
            <a:r>
              <a:rPr sz="2800" spc="-10" dirty="0">
                <a:latin typeface="Times New Roman" panose="02020603050405020304"/>
                <a:cs typeface="Times New Roman" panose="02020603050405020304"/>
              </a:rPr>
              <a:t>may </a:t>
            </a:r>
            <a:r>
              <a:rPr sz="2800" spc="-5" dirty="0">
                <a:latin typeface="Times New Roman" panose="02020603050405020304"/>
                <a:cs typeface="Times New Roman" panose="02020603050405020304"/>
              </a:rPr>
              <a:t>also </a:t>
            </a:r>
            <a:r>
              <a:rPr sz="2800" dirty="0">
                <a:latin typeface="Times New Roman" panose="02020603050405020304"/>
                <a:cs typeface="Times New Roman" panose="02020603050405020304"/>
              </a:rPr>
              <a:t>be </a:t>
            </a:r>
            <a:r>
              <a:rPr sz="2800" spc="-5" dirty="0">
                <a:latin typeface="Times New Roman" panose="02020603050405020304"/>
                <a:cs typeface="Times New Roman" panose="02020603050405020304"/>
              </a:rPr>
              <a:t>looked</a:t>
            </a:r>
            <a:r>
              <a:rPr sz="2800" spc="-20" dirty="0">
                <a:latin typeface="Times New Roman" panose="02020603050405020304"/>
                <a:cs typeface="Times New Roman" panose="02020603050405020304"/>
              </a:rPr>
              <a:t> </a:t>
            </a:r>
            <a:r>
              <a:rPr sz="2800" spc="-40" dirty="0">
                <a:latin typeface="Times New Roman" panose="02020603050405020304"/>
                <a:cs typeface="Times New Roman" panose="02020603050405020304"/>
              </a:rPr>
              <a:t>for.</a:t>
            </a:r>
            <a:endParaRPr sz="2800" dirty="0">
              <a:latin typeface="Times New Roman" panose="02020603050405020304"/>
              <a:cs typeface="Times New Roman" panose="02020603050405020304"/>
            </a:endParaRPr>
          </a:p>
        </p:txBody>
      </p:sp>
    </p:spTree>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2270" y="262890"/>
            <a:ext cx="7694930" cy="6578600"/>
          </a:xfrm>
          <a:prstGeom prst="rect">
            <a:avLst/>
          </a:prstGeom>
        </p:spPr>
        <p:txBody>
          <a:bodyPr vert="horz" wrap="square" lIns="0" tIns="12700" rIns="0" bIns="0" rtlCol="0">
            <a:spAutoFit/>
          </a:bodyPr>
          <a:lstStyle/>
          <a:p>
            <a:pPr marL="285750" marR="33020" indent="-273050">
              <a:lnSpc>
                <a:spcPct val="100000"/>
              </a:lnSpc>
              <a:spcBef>
                <a:spcPts val="100"/>
              </a:spcBef>
            </a:pPr>
            <a:r>
              <a:rPr sz="2800" b="1" spc="-5" dirty="0">
                <a:latin typeface="Times New Roman" panose="02020603050405020304"/>
                <a:cs typeface="Times New Roman" panose="02020603050405020304"/>
              </a:rPr>
              <a:t>Complications: </a:t>
            </a:r>
            <a:endParaRPr lang="en-IN" sz="2800" b="1" spc="-5" dirty="0" smtClean="0">
              <a:latin typeface="Times New Roman" panose="02020603050405020304"/>
              <a:cs typeface="Times New Roman" panose="02020603050405020304"/>
            </a:endParaRPr>
          </a:p>
          <a:p>
            <a:pPr marL="285750" marR="33020" indent="-273050">
              <a:lnSpc>
                <a:spcPct val="150000"/>
              </a:lnSpc>
              <a:spcBef>
                <a:spcPts val="100"/>
              </a:spcBef>
            </a:pPr>
            <a:r>
              <a:rPr lang="en-IN" sz="2800" b="1" spc="-5" dirty="0">
                <a:latin typeface="Times New Roman" panose="02020603050405020304"/>
                <a:cs typeface="Times New Roman" panose="02020603050405020304"/>
              </a:rPr>
              <a:t>	</a:t>
            </a:r>
            <a:r>
              <a:rPr lang="en-IN" sz="2800" b="1" spc="-5" dirty="0" smtClean="0">
                <a:latin typeface="Times New Roman" panose="02020603050405020304"/>
                <a:cs typeface="Times New Roman" panose="02020603050405020304"/>
              </a:rPr>
              <a:t>	</a:t>
            </a:r>
            <a:r>
              <a:rPr sz="2800" dirty="0" smtClean="0">
                <a:latin typeface="Times New Roman" panose="02020603050405020304"/>
                <a:cs typeface="Times New Roman" panose="02020603050405020304"/>
              </a:rPr>
              <a:t>Prognosis </a:t>
            </a:r>
            <a:r>
              <a:rPr sz="2800" dirty="0">
                <a:latin typeface="Times New Roman" panose="02020603050405020304"/>
                <a:cs typeface="Times New Roman" panose="02020603050405020304"/>
              </a:rPr>
              <a:t>is </a:t>
            </a:r>
            <a:r>
              <a:rPr sz="2800" spc="-5" dirty="0">
                <a:latin typeface="Times New Roman" panose="02020603050405020304"/>
                <a:cs typeface="Times New Roman" panose="02020603050405020304"/>
              </a:rPr>
              <a:t>better th</a:t>
            </a:r>
            <a:r>
              <a:rPr lang="en-IN" sz="2800" spc="-5" dirty="0">
                <a:latin typeface="Times New Roman" panose="02020603050405020304"/>
                <a:cs typeface="Times New Roman" panose="02020603050405020304"/>
              </a:rPr>
              <a:t>a</a:t>
            </a:r>
            <a:r>
              <a:rPr sz="2800" spc="-5" dirty="0">
                <a:latin typeface="Times New Roman" panose="02020603050405020304"/>
                <a:cs typeface="Times New Roman" panose="02020603050405020304"/>
              </a:rPr>
              <a:t>n  </a:t>
            </a:r>
            <a:r>
              <a:rPr sz="2800" dirty="0">
                <a:latin typeface="Times New Roman" panose="02020603050405020304"/>
                <a:cs typeface="Times New Roman" panose="02020603050405020304"/>
              </a:rPr>
              <a:t>pyogenic but if </a:t>
            </a:r>
            <a:r>
              <a:rPr sz="2800" spc="-5" dirty="0">
                <a:latin typeface="Times New Roman" panose="02020603050405020304"/>
                <a:cs typeface="Times New Roman" panose="02020603050405020304"/>
              </a:rPr>
              <a:t>untreated, </a:t>
            </a:r>
            <a:r>
              <a:rPr sz="2800" dirty="0">
                <a:latin typeface="Times New Roman" panose="02020603050405020304"/>
                <a:cs typeface="Times New Roman" panose="02020603050405020304"/>
              </a:rPr>
              <a:t>it </a:t>
            </a:r>
            <a:r>
              <a:rPr sz="2800" spc="-15" dirty="0">
                <a:latin typeface="Times New Roman" panose="02020603050405020304"/>
                <a:cs typeface="Times New Roman" panose="02020603050405020304"/>
              </a:rPr>
              <a:t>may </a:t>
            </a:r>
            <a:r>
              <a:rPr sz="2800" dirty="0">
                <a:latin typeface="Times New Roman" panose="02020603050405020304"/>
                <a:cs typeface="Times New Roman" panose="02020603050405020304"/>
              </a:rPr>
              <a:t>burst</a:t>
            </a:r>
            <a:r>
              <a:rPr sz="2800" spc="-80" dirty="0">
                <a:latin typeface="Times New Roman" panose="02020603050405020304"/>
                <a:cs typeface="Times New Roman" panose="02020603050405020304"/>
              </a:rPr>
              <a:t> </a:t>
            </a:r>
            <a:r>
              <a:rPr sz="2800" dirty="0">
                <a:latin typeface="Times New Roman" panose="02020603050405020304"/>
                <a:cs typeface="Times New Roman" panose="02020603050405020304"/>
              </a:rPr>
              <a:t>into</a:t>
            </a:r>
          </a:p>
          <a:p>
            <a:pPr marL="285750" indent="-273050">
              <a:lnSpc>
                <a:spcPct val="150000"/>
              </a:lnSpc>
              <a:spcBef>
                <a:spcPts val="600"/>
              </a:spcBef>
              <a:buClr>
                <a:srgbClr val="D24716"/>
              </a:buClr>
              <a:buSzPct val="70000"/>
              <a:buAutoNum type="alphaLcParenR"/>
              <a:tabLst>
                <a:tab pos="285750" algn="l"/>
              </a:tabLst>
            </a:pPr>
            <a:r>
              <a:rPr sz="2800" spc="-5" dirty="0">
                <a:latin typeface="Times New Roman" panose="02020603050405020304"/>
                <a:cs typeface="Times New Roman" panose="02020603050405020304"/>
              </a:rPr>
              <a:t>Right pleural </a:t>
            </a:r>
            <a:r>
              <a:rPr sz="2800" dirty="0">
                <a:latin typeface="Times New Roman" panose="02020603050405020304"/>
                <a:cs typeface="Times New Roman" panose="02020603050405020304"/>
              </a:rPr>
              <a:t>cavity- </a:t>
            </a:r>
            <a:r>
              <a:rPr sz="2800" spc="-5" dirty="0">
                <a:latin typeface="Times New Roman" panose="02020603050405020304"/>
                <a:cs typeface="Times New Roman" panose="02020603050405020304"/>
              </a:rPr>
              <a:t>resulting </a:t>
            </a:r>
            <a:r>
              <a:rPr sz="2800" dirty="0">
                <a:latin typeface="Times New Roman" panose="02020603050405020304"/>
                <a:cs typeface="Times New Roman" panose="02020603050405020304"/>
              </a:rPr>
              <a:t>in</a:t>
            </a:r>
            <a:r>
              <a:rPr sz="2800" spc="-20" dirty="0">
                <a:latin typeface="Times New Roman" panose="02020603050405020304"/>
                <a:cs typeface="Times New Roman" panose="02020603050405020304"/>
              </a:rPr>
              <a:t> </a:t>
            </a:r>
            <a:r>
              <a:rPr sz="2800" spc="-10" dirty="0">
                <a:latin typeface="Times New Roman" panose="02020603050405020304"/>
                <a:cs typeface="Times New Roman" panose="02020603050405020304"/>
              </a:rPr>
              <a:t>empyema</a:t>
            </a:r>
            <a:endParaRPr sz="2800" dirty="0">
              <a:latin typeface="Times New Roman" panose="02020603050405020304"/>
              <a:cs typeface="Times New Roman" panose="02020603050405020304"/>
            </a:endParaRPr>
          </a:p>
          <a:p>
            <a:pPr marL="285750" marR="139065" indent="-273050">
              <a:lnSpc>
                <a:spcPct val="150000"/>
              </a:lnSpc>
              <a:spcBef>
                <a:spcPts val="590"/>
              </a:spcBef>
              <a:buClr>
                <a:srgbClr val="D24716"/>
              </a:buClr>
              <a:buSzPct val="70000"/>
              <a:buAutoNum type="alphaLcParenR"/>
              <a:tabLst>
                <a:tab pos="285750" algn="l"/>
              </a:tabLst>
            </a:pPr>
            <a:r>
              <a:rPr sz="2800" spc="-5" dirty="0">
                <a:latin typeface="Times New Roman" panose="02020603050405020304"/>
                <a:cs typeface="Times New Roman" panose="02020603050405020304"/>
              </a:rPr>
              <a:t>Right </a:t>
            </a:r>
            <a:r>
              <a:rPr sz="2800" dirty="0">
                <a:latin typeface="Times New Roman" panose="02020603050405020304"/>
                <a:cs typeface="Times New Roman" panose="02020603050405020304"/>
              </a:rPr>
              <a:t>lung- </a:t>
            </a:r>
            <a:r>
              <a:rPr sz="2800" spc="-5" dirty="0" err="1" smtClean="0">
                <a:latin typeface="Times New Roman" panose="02020603050405020304"/>
                <a:cs typeface="Times New Roman" panose="02020603050405020304"/>
              </a:rPr>
              <a:t>causi</a:t>
            </a:r>
            <a:r>
              <a:rPr lang="en-IN" sz="2800" spc="-5" dirty="0">
                <a:latin typeface="Times New Roman" panose="02020603050405020304"/>
                <a:cs typeface="Times New Roman" panose="02020603050405020304"/>
              </a:rPr>
              <a:t>n</a:t>
            </a:r>
            <a:r>
              <a:rPr sz="2800" spc="-5" dirty="0" smtClean="0">
                <a:latin typeface="Times New Roman" panose="02020603050405020304"/>
                <a:cs typeface="Times New Roman" panose="02020603050405020304"/>
              </a:rPr>
              <a:t>g </a:t>
            </a:r>
            <a:r>
              <a:rPr sz="2800" dirty="0">
                <a:latin typeface="Times New Roman" panose="02020603050405020304"/>
                <a:cs typeface="Times New Roman" panose="02020603050405020304"/>
              </a:rPr>
              <a:t>bronchohepatic</a:t>
            </a:r>
            <a:r>
              <a:rPr sz="2800" spc="-75" dirty="0">
                <a:latin typeface="Times New Roman" panose="02020603050405020304"/>
                <a:cs typeface="Times New Roman" panose="02020603050405020304"/>
              </a:rPr>
              <a:t> </a:t>
            </a:r>
            <a:r>
              <a:rPr sz="2800" spc="-5" dirty="0">
                <a:latin typeface="Times New Roman" panose="02020603050405020304"/>
                <a:cs typeface="Times New Roman" panose="02020603050405020304"/>
              </a:rPr>
              <a:t>fistula,  </a:t>
            </a:r>
            <a:r>
              <a:rPr sz="2800" dirty="0">
                <a:latin typeface="Times New Roman" panose="02020603050405020304"/>
                <a:cs typeface="Times New Roman" panose="02020603050405020304"/>
              </a:rPr>
              <a:t>lung </a:t>
            </a:r>
            <a:r>
              <a:rPr sz="2800" spc="-10" dirty="0">
                <a:latin typeface="Times New Roman" panose="02020603050405020304"/>
                <a:cs typeface="Times New Roman" panose="02020603050405020304"/>
              </a:rPr>
              <a:t>abscess </a:t>
            </a:r>
            <a:r>
              <a:rPr sz="2800" dirty="0">
                <a:latin typeface="Times New Roman" panose="02020603050405020304"/>
                <a:cs typeface="Times New Roman" panose="02020603050405020304"/>
              </a:rPr>
              <a:t>or</a:t>
            </a:r>
            <a:r>
              <a:rPr sz="2800" spc="-10" dirty="0">
                <a:latin typeface="Times New Roman" panose="02020603050405020304"/>
                <a:cs typeface="Times New Roman" panose="02020603050405020304"/>
              </a:rPr>
              <a:t> </a:t>
            </a:r>
            <a:r>
              <a:rPr sz="2800" spc="-5" dirty="0">
                <a:latin typeface="Times New Roman" panose="02020603050405020304"/>
                <a:cs typeface="Times New Roman" panose="02020603050405020304"/>
              </a:rPr>
              <a:t>pneumonia</a:t>
            </a:r>
            <a:endParaRPr sz="2800" dirty="0">
              <a:latin typeface="Times New Roman" panose="02020603050405020304"/>
              <a:cs typeface="Times New Roman" panose="02020603050405020304"/>
            </a:endParaRPr>
          </a:p>
          <a:p>
            <a:pPr marL="285750" marR="23495" indent="-273050">
              <a:lnSpc>
                <a:spcPct val="150000"/>
              </a:lnSpc>
              <a:spcBef>
                <a:spcPts val="600"/>
              </a:spcBef>
              <a:buClr>
                <a:srgbClr val="D24716"/>
              </a:buClr>
              <a:buSzPct val="70000"/>
              <a:buAutoNum type="alphaLcParenR"/>
              <a:tabLst>
                <a:tab pos="285750" algn="l"/>
              </a:tabLst>
            </a:pPr>
            <a:r>
              <a:rPr sz="2800" spc="-5" dirty="0">
                <a:latin typeface="Times New Roman" panose="02020603050405020304"/>
                <a:cs typeface="Times New Roman" panose="02020603050405020304"/>
              </a:rPr>
              <a:t>Peritoneal cavity </a:t>
            </a:r>
            <a:r>
              <a:rPr sz="2800" dirty="0">
                <a:latin typeface="Times New Roman" panose="02020603050405020304"/>
                <a:cs typeface="Times New Roman" panose="02020603050405020304"/>
              </a:rPr>
              <a:t>or </a:t>
            </a:r>
            <a:r>
              <a:rPr sz="2800" spc="-5" dirty="0">
                <a:latin typeface="Times New Roman" panose="02020603050405020304"/>
                <a:cs typeface="Times New Roman" panose="02020603050405020304"/>
              </a:rPr>
              <a:t>even </a:t>
            </a:r>
            <a:r>
              <a:rPr sz="2800" dirty="0">
                <a:latin typeface="Times New Roman" panose="02020603050405020304"/>
                <a:cs typeface="Times New Roman" panose="02020603050405020304"/>
              </a:rPr>
              <a:t>the </a:t>
            </a:r>
            <a:r>
              <a:rPr sz="2800" spc="-5" dirty="0">
                <a:latin typeface="Times New Roman" panose="02020603050405020304"/>
                <a:cs typeface="Times New Roman" panose="02020603050405020304"/>
              </a:rPr>
              <a:t>pericardial  cavity </a:t>
            </a:r>
            <a:r>
              <a:rPr sz="2800" dirty="0">
                <a:latin typeface="Times New Roman" panose="02020603050405020304"/>
                <a:cs typeface="Times New Roman" panose="02020603050405020304"/>
              </a:rPr>
              <a:t>if </a:t>
            </a:r>
            <a:r>
              <a:rPr sz="2800" spc="-5" dirty="0">
                <a:latin typeface="Times New Roman" panose="02020603050405020304"/>
                <a:cs typeface="Times New Roman" panose="02020603050405020304"/>
              </a:rPr>
              <a:t>there is </a:t>
            </a:r>
            <a:r>
              <a:rPr sz="2800" dirty="0">
                <a:latin typeface="Times New Roman" panose="02020603050405020304"/>
                <a:cs typeface="Times New Roman" panose="02020603050405020304"/>
              </a:rPr>
              <a:t>single </a:t>
            </a:r>
            <a:r>
              <a:rPr sz="2800" spc="-15" dirty="0">
                <a:latin typeface="Times New Roman" panose="02020603050405020304"/>
                <a:cs typeface="Times New Roman" panose="02020603050405020304"/>
              </a:rPr>
              <a:t>large </a:t>
            </a:r>
            <a:r>
              <a:rPr sz="2800" spc="-5" dirty="0">
                <a:latin typeface="Times New Roman" panose="02020603050405020304"/>
                <a:cs typeface="Times New Roman" panose="02020603050405020304"/>
              </a:rPr>
              <a:t>abscess </a:t>
            </a:r>
            <a:r>
              <a:rPr sz="2800" dirty="0">
                <a:latin typeface="Times New Roman" panose="02020603050405020304"/>
                <a:cs typeface="Times New Roman" panose="02020603050405020304"/>
              </a:rPr>
              <a:t>of the  </a:t>
            </a:r>
            <a:r>
              <a:rPr sz="2800" spc="-5" dirty="0">
                <a:latin typeface="Times New Roman" panose="02020603050405020304"/>
                <a:cs typeface="Times New Roman" panose="02020603050405020304"/>
              </a:rPr>
              <a:t>left</a:t>
            </a:r>
            <a:r>
              <a:rPr sz="2800" spc="-20" dirty="0">
                <a:latin typeface="Times New Roman" panose="02020603050405020304"/>
                <a:cs typeface="Times New Roman" panose="02020603050405020304"/>
              </a:rPr>
              <a:t> </a:t>
            </a:r>
            <a:r>
              <a:rPr sz="2800" dirty="0">
                <a:latin typeface="Times New Roman" panose="02020603050405020304"/>
                <a:cs typeface="Times New Roman" panose="02020603050405020304"/>
              </a:rPr>
              <a:t>lobe</a:t>
            </a:r>
          </a:p>
          <a:p>
            <a:pPr marL="285750" marR="739775" indent="699770">
              <a:lnSpc>
                <a:spcPct val="150000"/>
              </a:lnSpc>
              <a:spcBef>
                <a:spcPts val="590"/>
              </a:spcBef>
            </a:pPr>
            <a:r>
              <a:rPr sz="2800" spc="-30" dirty="0">
                <a:latin typeface="Times New Roman" panose="02020603050405020304"/>
                <a:cs typeface="Times New Roman" panose="02020603050405020304"/>
              </a:rPr>
              <a:t>Rarely, </a:t>
            </a:r>
            <a:r>
              <a:rPr sz="2800" dirty="0">
                <a:latin typeface="Times New Roman" panose="02020603050405020304"/>
                <a:cs typeface="Times New Roman" panose="02020603050405020304"/>
              </a:rPr>
              <a:t>the </a:t>
            </a:r>
            <a:r>
              <a:rPr sz="2800" spc="-10" dirty="0">
                <a:latin typeface="Times New Roman" panose="02020603050405020304"/>
                <a:cs typeface="Times New Roman" panose="02020603050405020304"/>
              </a:rPr>
              <a:t>amoebic </a:t>
            </a:r>
            <a:r>
              <a:rPr sz="2800" spc="-5" dirty="0">
                <a:latin typeface="Times New Roman" panose="02020603050405020304"/>
                <a:cs typeface="Times New Roman" panose="02020603050405020304"/>
              </a:rPr>
              <a:t>abscess</a:t>
            </a:r>
            <a:r>
              <a:rPr sz="2800" spc="-80" dirty="0">
                <a:latin typeface="Times New Roman" panose="02020603050405020304"/>
                <a:cs typeface="Times New Roman" panose="02020603050405020304"/>
              </a:rPr>
              <a:t> </a:t>
            </a:r>
            <a:r>
              <a:rPr sz="2800" spc="-10" dirty="0">
                <a:latin typeface="Times New Roman" panose="02020603050405020304"/>
                <a:cs typeface="Times New Roman" panose="02020603050405020304"/>
              </a:rPr>
              <a:t>may  </a:t>
            </a:r>
            <a:r>
              <a:rPr sz="2800" spc="-5" dirty="0">
                <a:latin typeface="Times New Roman" panose="02020603050405020304"/>
                <a:cs typeface="Times New Roman" panose="02020603050405020304"/>
              </a:rPr>
              <a:t>extend </a:t>
            </a:r>
            <a:r>
              <a:rPr sz="2800" dirty="0">
                <a:latin typeface="Times New Roman" panose="02020603050405020304"/>
                <a:cs typeface="Times New Roman" panose="02020603050405020304"/>
              </a:rPr>
              <a:t>into kidney </a:t>
            </a:r>
            <a:r>
              <a:rPr sz="2800" spc="-5" dirty="0">
                <a:latin typeface="Times New Roman" panose="02020603050405020304"/>
                <a:cs typeface="Times New Roman" panose="02020603050405020304"/>
              </a:rPr>
              <a:t>as</a:t>
            </a:r>
            <a:r>
              <a:rPr sz="2800" spc="-20" dirty="0">
                <a:latin typeface="Times New Roman" panose="02020603050405020304"/>
                <a:cs typeface="Times New Roman" panose="02020603050405020304"/>
              </a:rPr>
              <a:t> </a:t>
            </a:r>
            <a:r>
              <a:rPr sz="2800" spc="-5" dirty="0">
                <a:latin typeface="Times New Roman" panose="02020603050405020304"/>
                <a:cs typeface="Times New Roman" panose="02020603050405020304"/>
              </a:rPr>
              <a:t>well.</a:t>
            </a:r>
            <a:endParaRPr sz="2800" dirty="0">
              <a:latin typeface="Times New Roman" panose="02020603050405020304"/>
              <a:cs typeface="Times New Roman" panose="02020603050405020304"/>
            </a:endParaRPr>
          </a:p>
        </p:txBody>
      </p:sp>
    </p:spTree>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56870" y="187960"/>
            <a:ext cx="7860665" cy="6286500"/>
          </a:xfrm>
          <a:prstGeom prst="rect">
            <a:avLst/>
          </a:prstGeom>
        </p:spPr>
        <p:txBody>
          <a:bodyPr vert="horz" wrap="square" lIns="0" tIns="87630" rIns="0" bIns="0" rtlCol="0">
            <a:spAutoFit/>
          </a:bodyPr>
          <a:lstStyle/>
          <a:p>
            <a:pPr marL="38100">
              <a:lnSpc>
                <a:spcPct val="100000"/>
              </a:lnSpc>
              <a:spcBef>
                <a:spcPts val="690"/>
              </a:spcBef>
            </a:pPr>
            <a:r>
              <a:rPr sz="2800" b="1" spc="-5" dirty="0">
                <a:latin typeface="Times New Roman" panose="02020603050405020304"/>
                <a:cs typeface="Times New Roman" panose="02020603050405020304"/>
              </a:rPr>
              <a:t>Investigations:</a:t>
            </a:r>
            <a:endParaRPr sz="2800" dirty="0">
              <a:latin typeface="Times New Roman" panose="02020603050405020304"/>
              <a:cs typeface="Times New Roman" panose="02020603050405020304"/>
            </a:endParaRPr>
          </a:p>
          <a:p>
            <a:pPr marL="311150" marR="776605" indent="-273050" algn="just">
              <a:lnSpc>
                <a:spcPct val="150000"/>
              </a:lnSpc>
              <a:spcBef>
                <a:spcPts val="590"/>
              </a:spcBef>
            </a:pPr>
            <a:r>
              <a:rPr sz="2925" spc="1897" baseline="16000" dirty="0">
                <a:solidFill>
                  <a:srgbClr val="D24716"/>
                </a:solidFill>
                <a:latin typeface="Symbol" panose="05050102010706020507"/>
                <a:cs typeface="Symbol" panose="05050102010706020507"/>
              </a:rPr>
              <a:t></a:t>
            </a:r>
            <a:r>
              <a:rPr sz="2925" spc="-127" baseline="16000" dirty="0">
                <a:solidFill>
                  <a:srgbClr val="D24716"/>
                </a:solidFill>
                <a:latin typeface="Times New Roman" panose="02020603050405020304"/>
                <a:cs typeface="Times New Roman" panose="02020603050405020304"/>
              </a:rPr>
              <a:t> </a:t>
            </a:r>
            <a:r>
              <a:rPr sz="2800" b="1" spc="-5" dirty="0">
                <a:latin typeface="Times New Roman" panose="02020603050405020304"/>
                <a:cs typeface="Times New Roman" panose="02020603050405020304"/>
              </a:rPr>
              <a:t>Blood examination-</a:t>
            </a:r>
            <a:r>
              <a:rPr sz="2800" spc="-5" dirty="0">
                <a:latin typeface="Times New Roman" panose="02020603050405020304"/>
                <a:cs typeface="Times New Roman" panose="02020603050405020304"/>
              </a:rPr>
              <a:t> leucocytosis </a:t>
            </a:r>
            <a:r>
              <a:rPr sz="2800" dirty="0">
                <a:latin typeface="Times New Roman" panose="02020603050405020304"/>
                <a:cs typeface="Times New Roman" panose="02020603050405020304"/>
              </a:rPr>
              <a:t>in </a:t>
            </a:r>
            <a:r>
              <a:rPr sz="2800" spc="-5" dirty="0">
                <a:latin typeface="Times New Roman" panose="02020603050405020304"/>
                <a:cs typeface="Times New Roman" panose="02020603050405020304"/>
              </a:rPr>
              <a:t>early </a:t>
            </a:r>
            <a:r>
              <a:rPr sz="2800" spc="-10" dirty="0">
                <a:latin typeface="Times New Roman" panose="02020603050405020304"/>
                <a:cs typeface="Times New Roman" panose="02020603050405020304"/>
              </a:rPr>
              <a:t>cases,  anemia </a:t>
            </a:r>
            <a:r>
              <a:rPr sz="2800" dirty="0">
                <a:latin typeface="Times New Roman" panose="02020603050405020304"/>
                <a:cs typeface="Times New Roman" panose="02020603050405020304"/>
              </a:rPr>
              <a:t>in </a:t>
            </a:r>
            <a:r>
              <a:rPr sz="2800" spc="-5" dirty="0">
                <a:latin typeface="Times New Roman" panose="02020603050405020304"/>
                <a:cs typeface="Times New Roman" panose="02020603050405020304"/>
              </a:rPr>
              <a:t>chronic</a:t>
            </a:r>
            <a:r>
              <a:rPr sz="2800" spc="-30" dirty="0">
                <a:latin typeface="Times New Roman" panose="02020603050405020304"/>
                <a:cs typeface="Times New Roman" panose="02020603050405020304"/>
              </a:rPr>
              <a:t> </a:t>
            </a:r>
            <a:r>
              <a:rPr sz="2800" spc="-10" dirty="0">
                <a:latin typeface="Times New Roman" panose="02020603050405020304"/>
                <a:cs typeface="Times New Roman" panose="02020603050405020304"/>
              </a:rPr>
              <a:t>cases</a:t>
            </a:r>
            <a:endParaRPr sz="2800" dirty="0">
              <a:latin typeface="Times New Roman" panose="02020603050405020304"/>
              <a:cs typeface="Times New Roman" panose="02020603050405020304"/>
            </a:endParaRPr>
          </a:p>
          <a:p>
            <a:pPr marL="311150" marR="154940" indent="-273050" algn="just">
              <a:lnSpc>
                <a:spcPct val="150000"/>
              </a:lnSpc>
              <a:spcBef>
                <a:spcPts val="600"/>
              </a:spcBef>
            </a:pPr>
            <a:r>
              <a:rPr sz="2925" spc="1897" baseline="16000" dirty="0">
                <a:solidFill>
                  <a:srgbClr val="D24716"/>
                </a:solidFill>
                <a:latin typeface="Symbol" panose="05050102010706020507"/>
                <a:cs typeface="Symbol" panose="05050102010706020507"/>
              </a:rPr>
              <a:t></a:t>
            </a:r>
            <a:r>
              <a:rPr sz="2925" spc="-127" baseline="16000" dirty="0">
                <a:solidFill>
                  <a:srgbClr val="D24716"/>
                </a:solidFill>
                <a:latin typeface="Times New Roman" panose="02020603050405020304"/>
                <a:cs typeface="Times New Roman" panose="02020603050405020304"/>
              </a:rPr>
              <a:t> </a:t>
            </a:r>
            <a:r>
              <a:rPr sz="2800" b="1" spc="-5" dirty="0">
                <a:latin typeface="Times New Roman" panose="02020603050405020304"/>
                <a:cs typeface="Times New Roman" panose="02020603050405020304"/>
              </a:rPr>
              <a:t>Serological tests</a:t>
            </a:r>
            <a:r>
              <a:rPr sz="2800" spc="-5" dirty="0">
                <a:latin typeface="Times New Roman" panose="02020603050405020304"/>
                <a:cs typeface="Times New Roman" panose="02020603050405020304"/>
              </a:rPr>
              <a:t> </a:t>
            </a:r>
            <a:r>
              <a:rPr sz="2800" dirty="0">
                <a:latin typeface="Times New Roman" panose="02020603050405020304"/>
                <a:cs typeface="Times New Roman" panose="02020603050405020304"/>
              </a:rPr>
              <a:t>like </a:t>
            </a:r>
            <a:r>
              <a:rPr sz="2800" spc="-5" dirty="0">
                <a:latin typeface="Times New Roman" panose="02020603050405020304"/>
                <a:cs typeface="Times New Roman" panose="02020603050405020304"/>
              </a:rPr>
              <a:t>Indirect hemagglutination and  </a:t>
            </a:r>
            <a:r>
              <a:rPr sz="2800" b="1" spc="-10" dirty="0">
                <a:latin typeface="Times New Roman" panose="02020603050405020304"/>
                <a:cs typeface="Times New Roman" panose="02020603050405020304"/>
              </a:rPr>
              <a:t>Complement </a:t>
            </a:r>
            <a:r>
              <a:rPr sz="2800" b="1" spc="-5" dirty="0">
                <a:latin typeface="Times New Roman" panose="02020603050405020304"/>
                <a:cs typeface="Times New Roman" panose="02020603050405020304"/>
              </a:rPr>
              <a:t>fixation tests</a:t>
            </a:r>
            <a:r>
              <a:rPr sz="2800" spc="-5" dirty="0">
                <a:latin typeface="Times New Roman" panose="02020603050405020304"/>
                <a:cs typeface="Times New Roman" panose="02020603050405020304"/>
              </a:rPr>
              <a:t> </a:t>
            </a:r>
            <a:r>
              <a:rPr sz="2800" dirty="0">
                <a:latin typeface="Times New Roman" panose="02020603050405020304"/>
                <a:cs typeface="Times New Roman" panose="02020603050405020304"/>
              </a:rPr>
              <a:t>to </a:t>
            </a:r>
            <a:r>
              <a:rPr sz="2800" spc="-5" dirty="0">
                <a:latin typeface="Times New Roman" panose="02020603050405020304"/>
                <a:cs typeface="Times New Roman" panose="02020603050405020304"/>
              </a:rPr>
              <a:t>detect antibodies are  useful. Negative titres exclude amoebic </a:t>
            </a:r>
            <a:r>
              <a:rPr sz="2800" spc="-10" dirty="0">
                <a:latin typeface="Times New Roman" panose="02020603050405020304"/>
                <a:cs typeface="Times New Roman" panose="02020603050405020304"/>
              </a:rPr>
              <a:t>abscess </a:t>
            </a:r>
            <a:r>
              <a:rPr sz="2800" spc="-5" dirty="0">
                <a:latin typeface="Times New Roman" panose="02020603050405020304"/>
                <a:cs typeface="Times New Roman" panose="02020603050405020304"/>
              </a:rPr>
              <a:t>as </a:t>
            </a:r>
            <a:r>
              <a:rPr sz="2800" dirty="0">
                <a:latin typeface="Times New Roman" panose="02020603050405020304"/>
                <a:cs typeface="Times New Roman" panose="02020603050405020304"/>
              </a:rPr>
              <a:t>a  </a:t>
            </a:r>
            <a:r>
              <a:rPr sz="2800" spc="-5" dirty="0">
                <a:latin typeface="Times New Roman" panose="02020603050405020304"/>
                <a:cs typeface="Times New Roman" panose="02020603050405020304"/>
              </a:rPr>
              <a:t>diagnostic</a:t>
            </a:r>
            <a:r>
              <a:rPr sz="2800" spc="-10" dirty="0">
                <a:latin typeface="Times New Roman" panose="02020603050405020304"/>
                <a:cs typeface="Times New Roman" panose="02020603050405020304"/>
              </a:rPr>
              <a:t> </a:t>
            </a:r>
            <a:r>
              <a:rPr sz="2800" spc="-15" dirty="0">
                <a:latin typeface="Times New Roman" panose="02020603050405020304"/>
                <a:cs typeface="Times New Roman" panose="02020603050405020304"/>
              </a:rPr>
              <a:t>possibility.</a:t>
            </a:r>
            <a:endParaRPr sz="2800" dirty="0">
              <a:latin typeface="Times New Roman" panose="02020603050405020304"/>
              <a:cs typeface="Times New Roman" panose="02020603050405020304"/>
            </a:endParaRPr>
          </a:p>
          <a:p>
            <a:pPr marL="311150" marR="269875" indent="-273050" algn="just">
              <a:lnSpc>
                <a:spcPct val="150000"/>
              </a:lnSpc>
              <a:spcBef>
                <a:spcPts val="590"/>
              </a:spcBef>
            </a:pPr>
            <a:r>
              <a:rPr sz="2925" spc="1897" baseline="16000" dirty="0">
                <a:solidFill>
                  <a:srgbClr val="D24716"/>
                </a:solidFill>
                <a:latin typeface="Symbol" panose="05050102010706020507"/>
                <a:cs typeface="Symbol" panose="05050102010706020507"/>
              </a:rPr>
              <a:t></a:t>
            </a:r>
            <a:r>
              <a:rPr sz="2925" spc="-179" baseline="16000" dirty="0">
                <a:solidFill>
                  <a:srgbClr val="D24716"/>
                </a:solidFill>
                <a:latin typeface="Times New Roman" panose="02020603050405020304"/>
                <a:cs typeface="Times New Roman" panose="02020603050405020304"/>
              </a:rPr>
              <a:t> </a:t>
            </a:r>
            <a:r>
              <a:rPr sz="2800" spc="-5" dirty="0">
                <a:latin typeface="Times New Roman" panose="02020603050405020304"/>
                <a:cs typeface="Times New Roman" panose="02020603050405020304"/>
              </a:rPr>
              <a:t>Diagnosis </a:t>
            </a:r>
            <a:r>
              <a:rPr sz="2800" dirty="0">
                <a:latin typeface="Times New Roman" panose="02020603050405020304"/>
                <a:cs typeface="Times New Roman" panose="02020603050405020304"/>
              </a:rPr>
              <a:t>is 100% </a:t>
            </a:r>
            <a:r>
              <a:rPr sz="2800" spc="-5" dirty="0">
                <a:latin typeface="Times New Roman" panose="02020603050405020304"/>
                <a:cs typeface="Times New Roman" panose="02020603050405020304"/>
              </a:rPr>
              <a:t>confirmed </a:t>
            </a:r>
            <a:r>
              <a:rPr sz="2800" dirty="0">
                <a:latin typeface="Times New Roman" panose="02020603050405020304"/>
                <a:cs typeface="Times New Roman" panose="02020603050405020304"/>
              </a:rPr>
              <a:t>by </a:t>
            </a:r>
            <a:r>
              <a:rPr sz="2800" spc="-5" dirty="0">
                <a:latin typeface="Times New Roman" panose="02020603050405020304"/>
                <a:cs typeface="Times New Roman" panose="02020603050405020304"/>
              </a:rPr>
              <a:t>aspiration </a:t>
            </a:r>
            <a:r>
              <a:rPr sz="2800" dirty="0">
                <a:latin typeface="Times New Roman" panose="02020603050405020304"/>
                <a:cs typeface="Times New Roman" panose="02020603050405020304"/>
              </a:rPr>
              <a:t>of </a:t>
            </a:r>
            <a:r>
              <a:rPr sz="2800" spc="-5" dirty="0">
                <a:latin typeface="Times New Roman" panose="02020603050405020304"/>
                <a:cs typeface="Times New Roman" panose="02020603050405020304"/>
              </a:rPr>
              <a:t>liver  abscess, anchovy sauce </a:t>
            </a:r>
            <a:r>
              <a:rPr sz="2800" dirty="0">
                <a:latin typeface="Times New Roman" panose="02020603050405020304"/>
                <a:cs typeface="Times New Roman" panose="02020603050405020304"/>
              </a:rPr>
              <a:t>is </a:t>
            </a:r>
            <a:r>
              <a:rPr sz="2800" spc="-5" dirty="0">
                <a:latin typeface="Times New Roman" panose="02020603050405020304"/>
                <a:cs typeface="Times New Roman" panose="02020603050405020304"/>
              </a:rPr>
              <a:t>quiet</a:t>
            </a:r>
            <a:r>
              <a:rPr sz="2800" spc="-25" dirty="0">
                <a:latin typeface="Times New Roman" panose="02020603050405020304"/>
                <a:cs typeface="Times New Roman" panose="02020603050405020304"/>
              </a:rPr>
              <a:t> </a:t>
            </a:r>
            <a:r>
              <a:rPr sz="2800" spc="-5" dirty="0">
                <a:latin typeface="Times New Roman" panose="02020603050405020304"/>
                <a:cs typeface="Times New Roman" panose="02020603050405020304"/>
              </a:rPr>
              <a:t>diagnostic</a:t>
            </a:r>
            <a:endParaRPr sz="2800" dirty="0">
              <a:latin typeface="Times New Roman" panose="02020603050405020304"/>
              <a:cs typeface="Times New Roman" panose="02020603050405020304"/>
            </a:endParaRPr>
          </a:p>
          <a:p>
            <a:pPr marL="38100" algn="just">
              <a:lnSpc>
                <a:spcPct val="100000"/>
              </a:lnSpc>
              <a:spcBef>
                <a:spcPts val="600"/>
              </a:spcBef>
            </a:pPr>
            <a:r>
              <a:rPr sz="2925" spc="1897" baseline="16000" dirty="0">
                <a:solidFill>
                  <a:srgbClr val="D24716"/>
                </a:solidFill>
                <a:latin typeface="Symbol" panose="05050102010706020507"/>
                <a:cs typeface="Symbol" panose="05050102010706020507"/>
              </a:rPr>
              <a:t></a:t>
            </a:r>
            <a:r>
              <a:rPr sz="2925" spc="-195" baseline="16000" dirty="0">
                <a:solidFill>
                  <a:srgbClr val="D24716"/>
                </a:solidFill>
                <a:latin typeface="Times New Roman" panose="02020603050405020304"/>
                <a:cs typeface="Times New Roman" panose="02020603050405020304"/>
              </a:rPr>
              <a:t> </a:t>
            </a:r>
            <a:endParaRPr sz="2800" dirty="0">
              <a:latin typeface="Times New Roman" panose="02020603050405020304"/>
              <a:cs typeface="Times New Roman" panose="02020603050405020304"/>
            </a:endParaRPr>
          </a:p>
        </p:txBody>
      </p:sp>
    </p:spTree>
  </p:cSld>
  <p:clrMapOvr>
    <a:masterClrMapping/>
  </p:clrMapOvr>
  <p:transition>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359</Words>
  <Application>WPS Presentation</Application>
  <PresentationFormat>On-screen Show (4:3)</PresentationFormat>
  <Paragraphs>49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AMOEBIC LIVER  ABSCESS</vt:lpstr>
      <vt:lpstr>Amoebic abscess is a complication of amoebic  dysentry which is caused by entamoeba histolytica.</vt:lpstr>
      <vt:lpstr>Slide 3</vt:lpstr>
      <vt:lpstr>Slide 4</vt:lpstr>
      <vt:lpstr>Slide 5</vt:lpstr>
      <vt:lpstr> Fever- upto 39”C or even more particularly at  night, associated with chills and sweating. Unless its  complicated by secondary infection the temperature is  usually less than that of pyogenic.   Pain- is usually felt over the right lower  intercostal spaces but the site of pain is usually related  to the location of hepatic abscess. </vt:lpstr>
      <vt:lpstr>Slide 7</vt:lpstr>
      <vt:lpstr>Slide 8</vt:lpstr>
      <vt:lpstr>Slide 9</vt:lpstr>
      <vt:lpstr> Sigmoidoscopy reveals characteristic amoebic ulcers   Radiography often reveals elevation and fixation of  right half of diaphragm   Liver function tests and examination of stool for  amoebae and are not useful. </vt:lpstr>
      <vt:lpstr>Slide 11</vt:lpstr>
      <vt:lpstr> Technique - Should be done in OT under  guidance of USG or CT, long needle with wide  bore is selected. Preferred route is through 9th ICS  or 10th ICS between anterior and posterior axillary  line. </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AMOEBIC LIVER  ABSCESS</dc:title>
  <dc:creator/>
  <cp:lastModifiedBy>New</cp:lastModifiedBy>
  <cp:revision>10</cp:revision>
  <dcterms:created xsi:type="dcterms:W3CDTF">2021-01-22T07:21:00Z</dcterms:created>
  <dcterms:modified xsi:type="dcterms:W3CDTF">2024-01-14T06:44:12Z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2015-12-28T05:30:00Z</vt:filetime>
  </property>
  <property fmtid="{D5CDD505-2E9C-101B-9397-08002B2CF9AE}" pid="3" name="Creator">
    <vt:lpwstr>pdftk 1.44 - www.pdftk.com</vt:lpwstr>
  </property>
  <property fmtid="{D5CDD505-2E9C-101B-9397-08002B2CF9AE}" pid="4" name="LastSaved">
    <vt:filetime>2021-01-22T05:30:00Z</vt:filetime>
  </property>
  <property fmtid="{D5CDD505-2E9C-101B-9397-08002B2CF9AE}" pid="5" name="ICV">
    <vt:lpwstr>16F4165F8073455F9A27B8D46EB1F170</vt:lpwstr>
  </property>
  <property fmtid="{D5CDD505-2E9C-101B-9397-08002B2CF9AE}" pid="6" name="KSOProductBuildVer">
    <vt:lpwstr>1033-11.2.0.11537</vt:lpwstr>
  </property>
</Properties>
</file>